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  <p:sldMasterId id="2147483715" r:id="rId2"/>
  </p:sldMasterIdLst>
  <p:sldIdLst>
    <p:sldId id="259" r:id="rId3"/>
    <p:sldId id="360" r:id="rId4"/>
    <p:sldId id="328" r:id="rId5"/>
    <p:sldId id="361" r:id="rId6"/>
    <p:sldId id="329" r:id="rId7"/>
    <p:sldId id="330" r:id="rId8"/>
    <p:sldId id="364" r:id="rId9"/>
    <p:sldId id="331" r:id="rId10"/>
    <p:sldId id="332" r:id="rId11"/>
    <p:sldId id="362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52" r:id="rId29"/>
    <p:sldId id="363" r:id="rId30"/>
    <p:sldId id="365" r:id="rId31"/>
    <p:sldId id="327" r:id="rId32"/>
    <p:sldId id="349" r:id="rId33"/>
    <p:sldId id="353" r:id="rId34"/>
    <p:sldId id="351" r:id="rId35"/>
    <p:sldId id="356" r:id="rId36"/>
    <p:sldId id="354" r:id="rId37"/>
    <p:sldId id="312" r:id="rId38"/>
    <p:sldId id="35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567" autoAdjust="0"/>
    <p:restoredTop sz="94660"/>
  </p:normalViewPr>
  <p:slideViewPr>
    <p:cSldViewPr snapToGrid="0">
      <p:cViewPr varScale="1">
        <p:scale>
          <a:sx n="55" d="100"/>
          <a:sy n="55" d="100"/>
        </p:scale>
        <p:origin x="67" y="917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373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9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21183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51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567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760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0331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613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36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799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9408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74363"/>
      </p:ext>
    </p:extLst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3486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5086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5114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9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8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6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8514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DF3-0E5C-4899-BCA4-8B77BFB829B0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34FCDF3-0E5C-4899-BCA4-8B77BFB829B0}" type="datetime1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5.png"  /><Relationship Id="rId5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28.png"  /><Relationship Id="rId6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4.png"  /><Relationship Id="rId11" Type="http://schemas.microsoft.com/office/2007/relationships/hdphoto" Target="../embeddings/oleObject4.wdp"  /><Relationship Id="rId12" Type="http://schemas.openxmlformats.org/officeDocument/2006/relationships/image" Target="../media/image45.png"  /><Relationship Id="rId13" Type="http://schemas.microsoft.com/office/2007/relationships/hdphoto" Target="../embeddings/oleObject5.wdp"  /><Relationship Id="rId14" Type="http://schemas.openxmlformats.org/officeDocument/2006/relationships/image" Target="../media/image46.png"  /><Relationship Id="rId15" Type="http://schemas.microsoft.com/office/2007/relationships/hdphoto" Target="../embeddings/oleObject6.wdp"  /><Relationship Id="rId16" Type="http://schemas.openxmlformats.org/officeDocument/2006/relationships/image" Target="../media/image47.png"  /><Relationship Id="rId17" Type="http://schemas.openxmlformats.org/officeDocument/2006/relationships/image" Target="../media/image48.png"  /><Relationship Id="rId18" Type="http://schemas.openxmlformats.org/officeDocument/2006/relationships/image" Target="../media/image49.png"  /><Relationship Id="rId19" Type="http://schemas.microsoft.com/office/2007/relationships/hdphoto" Target="../embeddings/oleObject7.wdp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microsoft.com/office/2007/relationships/hdphoto" Target="../embeddings/oleObject1.wdp"  /><Relationship Id="rId6" Type="http://schemas.openxmlformats.org/officeDocument/2006/relationships/image" Target="../media/image42.png"  /><Relationship Id="rId7" Type="http://schemas.microsoft.com/office/2007/relationships/hdphoto" Target="../embeddings/oleObject2.wdp"  /><Relationship Id="rId8" Type="http://schemas.openxmlformats.org/officeDocument/2006/relationships/image" Target="../media/image43.png"  /><Relationship Id="rId9" Type="http://schemas.microsoft.com/office/2007/relationships/hdphoto" Target="../embeddings/oleObject3.wdp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5.png"  /><Relationship Id="rId2" Type="http://schemas.openxmlformats.org/officeDocument/2006/relationships/image" Target="../media/image3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7.png"  /><Relationship Id="rId2" Type="http://schemas.openxmlformats.org/officeDocument/2006/relationships/image" Target="../media/image57.png"  /><Relationship Id="rId3" Type="http://schemas.openxmlformats.org/officeDocument/2006/relationships/image" Target="../media/image58.gif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7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72.jpe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65.png"  /><Relationship Id="rId3" Type="http://schemas.openxmlformats.org/officeDocument/2006/relationships/image" Target="../media/image72.jpe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72.jpe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1850" b="4030"/>
          <a:stretch>
            <a:fillRect/>
          </a:stretch>
        </p:blipFill>
        <p:spPr>
          <a:xfrm>
            <a:off x="0" y="0"/>
            <a:ext cx="1224601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9" y="3454652"/>
            <a:ext cx="9039479" cy="243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17536" y="1282952"/>
            <a:ext cx="9956924" cy="43433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4876" y="2382089"/>
            <a:ext cx="9742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latin typeface="+mj-ea"/>
                <a:ea typeface="+mj-ea"/>
              </a:rPr>
              <a:t>동화와</a:t>
            </a:r>
            <a:r>
              <a:rPr lang="en-US" altLang="ko-KR" sz="3000" smtClean="0">
                <a:latin typeface="+mj-ea"/>
                <a:ea typeface="+mj-ea"/>
              </a:rPr>
              <a:t> </a:t>
            </a:r>
            <a:r>
              <a:rPr lang="ko-KR" altLang="en-US" sz="3000" smtClean="0">
                <a:latin typeface="+mj-ea"/>
                <a:ea typeface="+mj-ea"/>
              </a:rPr>
              <a:t>놀이로 배우는</a:t>
            </a:r>
            <a:endParaRPr lang="en-US" altLang="ko-KR" sz="3000" smtClean="0">
              <a:latin typeface="+mj-ea"/>
              <a:ea typeface="+mj-ea"/>
            </a:endParaRPr>
          </a:p>
          <a:p>
            <a:pPr algn="ctr"/>
            <a:r>
              <a:rPr lang="ko-KR" altLang="en-US" sz="6600" spc="-300" smtClean="0">
                <a:latin typeface="+mj-ea"/>
                <a:ea typeface="+mj-ea"/>
              </a:rPr>
              <a:t>영유아 언어발달 도구</a:t>
            </a:r>
            <a:endParaRPr lang="ko-KR" altLang="en-US" sz="6600" spc="-30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1" y="4087186"/>
            <a:ext cx="7406514" cy="511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2931418" y="4147258"/>
            <a:ext cx="6583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spc="100"/>
              <a:t>SSAFY 8</a:t>
            </a:r>
            <a:r>
              <a:rPr lang="ko-KR" altLang="en-US" sz="2000" spc="100"/>
              <a:t>기</a:t>
            </a:r>
            <a:r>
              <a:rPr lang="en-US" altLang="ko-KR" sz="2000" spc="100"/>
              <a:t> </a:t>
            </a:r>
            <a:r>
              <a:rPr lang="ko-KR" altLang="en-US" sz="2000" spc="100"/>
              <a:t>광주</a:t>
            </a:r>
            <a:r>
              <a:rPr lang="en-US" altLang="ko-KR" sz="2000" spc="100"/>
              <a:t>1</a:t>
            </a:r>
            <a:r>
              <a:rPr lang="ko-KR" altLang="en-US" sz="2000" spc="100"/>
              <a:t>반 웹</a:t>
            </a:r>
            <a:r>
              <a:rPr lang="en-US" altLang="ko-KR" sz="2000" spc="100"/>
              <a:t>IoT</a:t>
            </a:r>
            <a:r>
              <a:rPr lang="ko-KR" altLang="en-US" sz="2000" spc="100"/>
              <a:t>팀 중간 발표</a:t>
            </a:r>
            <a:endParaRPr lang="ko-KR" altLang="en-US" sz="2000" spc="100"/>
          </a:p>
        </p:txBody>
      </p:sp>
    </p:spTree>
    <p:extLst>
      <p:ext uri="{BB962C8B-B14F-4D97-AF65-F5344CB8AC3E}">
        <p14:creationId xmlns:p14="http://schemas.microsoft.com/office/powerpoint/2010/main" val="385273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523" y="408671"/>
            <a:ext cx="8722042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유아교육과 임경심 교수님 인터뷰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rcRect l="14280" t="2970" r="14280" b="21100"/>
          <a:stretch>
            <a:fillRect/>
          </a:stretch>
        </p:blipFill>
        <p:spPr>
          <a:xfrm>
            <a:off x="2499031" y="1093121"/>
            <a:ext cx="9175853" cy="5242230"/>
          </a:xfrm>
          <a:prstGeom prst="rect">
            <a:avLst/>
          </a:prstGeom>
        </p:spPr>
      </p:pic>
      <p:pic>
        <p:nvPicPr>
          <p:cNvPr id="35" name="그림 10"/>
          <p:cNvPicPr>
            <a:picLocks noChangeAspect="1"/>
          </p:cNvPicPr>
          <p:nvPr/>
        </p:nvPicPr>
        <p:blipFill rotWithShape="1">
          <a:blip r:embed="rId4"/>
          <a:srcRect r="2370" b="4060"/>
          <a:stretch>
            <a:fillRect/>
          </a:stretch>
        </p:blipFill>
        <p:spPr>
          <a:xfrm>
            <a:off x="2503167" y="1884726"/>
            <a:ext cx="9180496" cy="4693049"/>
          </a:xfrm>
          <a:prstGeom prst="rect">
            <a:avLst/>
          </a:prstGeom>
        </p:spPr>
      </p:pic>
      <p:sp>
        <p:nvSpPr>
          <p:cNvPr id="36" name="모서리가 둥근 사각형 설명선[R] 5"/>
          <p:cNvSpPr/>
          <p:nvPr/>
        </p:nvSpPr>
        <p:spPr>
          <a:xfrm>
            <a:off x="2739480" y="2202503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Q1. </a:t>
            </a:r>
            <a:r>
              <a:rPr xmlns:mc="http://schemas.openxmlformats.org/markup-compatibility/2006" xmlns:hp="http://schemas.haansoft.com/office/presentation/8.0" kumimoji="1" lang="ko-Kore-KR" altLang="en-US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그림과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글자를 보며</a:t>
            </a:r>
            <a:endParaRPr xmlns:mc="http://schemas.openxmlformats.org/markup-compatibility/2006" xmlns:hp="http://schemas.haansoft.com/office/presentation/8.0" kumimoji="1" lang="ko-KR" altLang="en-US" b="0" i="0" u="none" strike="noStrike" kern="1200" cap="none" spc="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 단어를 따라말하는 방식이</a:t>
            </a:r>
            <a:endParaRPr xmlns:mc="http://schemas.openxmlformats.org/markup-compatibility/2006" xmlns:hp="http://schemas.haansoft.com/office/presentation/8.0" kumimoji="1" lang="ko-KR" altLang="en-US" b="0" i="0" u="none" strike="noStrike" kern="1200" cap="none" spc="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 언어발달에 긍정적인 영향을 줄까요</a:t>
            </a: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?</a:t>
            </a:r>
            <a:endParaRPr xmlns:mc="http://schemas.openxmlformats.org/markup-compatibility/2006" xmlns:hp="http://schemas.haansoft.com/office/presentation/8.0" kumimoji="1" lang="en-US" altLang="ko-KR" b="0" i="0" u="none" strike="noStrike" kern="1200" cap="none" spc="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37" name="모서리가 둥근 사각형 설명선[R] 16"/>
          <p:cNvSpPr/>
          <p:nvPr/>
        </p:nvSpPr>
        <p:spPr>
          <a:xfrm>
            <a:off x="7263961" y="2460375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xmlns:mc="http://schemas.openxmlformats.org/markup-compatibility/2006" xmlns:hp="http://schemas.haansoft.com/office/presentation/8.0" kumimoji="1" lang="ko-KR" altLang="en-US" sz="1600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언어발달의 두가지 종류인 </a:t>
            </a:r>
            <a:r>
              <a:rPr xmlns:mc="http://schemas.openxmlformats.org/markup-compatibility/2006" xmlns:hp="http://schemas.haansoft.com/office/presentation/8.0" kumimoji="1" lang="ko-Kore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듣기와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말하기</a:t>
            </a:r>
            <a:endPara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학습이 이뤄져 </a:t>
            </a:r>
            <a:r>
              <a:rPr xmlns:mc="http://schemas.openxmlformats.org/markup-compatibility/2006" xmlns:hp="http://schemas.haansoft.com/office/presentation/8.0" kumimoji="1" lang="ko-Kore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많은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도움이 될 것 같아요</a:t>
            </a: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  <a:endPara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만 </a:t>
            </a: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2~3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세 수준에 적합할</a:t>
            </a: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것 같네요</a:t>
            </a:r>
            <a:r>
              <a: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  <a:endParaRPr xmlns:mc="http://schemas.openxmlformats.org/markup-compatibility/2006" xmlns:hp="http://schemas.haansoft.com/office/presentation/8.0" kumimoji="1" lang="en-US" altLang="ko-KR" b="0" i="0" u="none" strike="noStrike" kern="1200" cap="none" spc="-100" normalizeH="0" baseline="0" mc:Ignorable="hp" hp:hslEmbossed="0">
              <a:solidFill>
                <a:schemeClr val="dk1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3" name="모서리가 둥근 사각형 설명선[R] 5"/>
          <p:cNvSpPr/>
          <p:nvPr/>
        </p:nvSpPr>
        <p:spPr>
          <a:xfrm>
            <a:off x="2728009" y="3572054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스스로 도구를 사용하여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동화를 플레이 할 수 있을까요?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4" name="모서리가 둥근 사각형 설명선[R] 16"/>
          <p:cNvSpPr/>
          <p:nvPr/>
        </p:nvSpPr>
        <p:spPr>
          <a:xfrm>
            <a:off x="7252490" y="3829926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도구를 통해 혼자 원활히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 플레이할 수 있는 나이는 4 ~ 5세 입니다.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나이에 맞게 난이도를 낮추는게 좋습니다.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7" name="모서리가 둥근 사각형 설명선[R] 5"/>
          <p:cNvSpPr/>
          <p:nvPr/>
        </p:nvSpPr>
        <p:spPr>
          <a:xfrm>
            <a:off x="2728009" y="4913748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아이에게 평가화면이 노출되어도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괜찮을까요?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8" name="모서리가 둥근 사각형 설명선[R] 16"/>
          <p:cNvSpPr/>
          <p:nvPr/>
        </p:nvSpPr>
        <p:spPr>
          <a:xfrm>
            <a:off x="7252490" y="5171620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점수보다는 척도(별점)를 이용해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표현하는게 좋아요.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척도 범위가 낮은 것이 적합합니다.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spc="-10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119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28" name="그룹 27"/>
          <p:cNvGrpSpPr/>
          <p:nvPr/>
        </p:nvGrpSpPr>
        <p:grpSpPr>
          <a:xfrm rot="17689487" flipH="1">
            <a:off x="595931" y="141114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93399" y="2702900"/>
            <a:ext cx="21098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mtClean="0">
                <a:latin typeface="+mn-ea"/>
              </a:rPr>
              <a:t>떡 하나 주면</a:t>
            </a:r>
            <a:endParaRPr lang="en-US" altLang="ko-KR" sz="2800" smtClean="0">
              <a:latin typeface="+mn-ea"/>
            </a:endParaRPr>
          </a:p>
          <a:p>
            <a:r>
              <a:rPr lang="ko-KR" altLang="en-US" sz="2800" smtClean="0">
                <a:latin typeface="+mn-ea"/>
              </a:rPr>
              <a:t>안잡아먹지</a:t>
            </a:r>
            <a:r>
              <a:rPr lang="en-US" altLang="ko-KR" sz="2800" smtClean="0">
                <a:latin typeface="+mn-ea"/>
              </a:rPr>
              <a:t>!</a:t>
            </a:r>
            <a:endParaRPr lang="en-US" altLang="ko-KR" sz="280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525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smtClean="0">
                <a:solidFill>
                  <a:schemeClr val="tx1"/>
                </a:solidFill>
                <a:latin typeface="+mj-ea"/>
                <a:ea typeface="+mj-ea"/>
              </a:rPr>
              <a:t>떡</a:t>
            </a:r>
            <a:endParaRPr lang="en-US" altLang="ko-KR" sz="1150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sz="66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63" y="4275855"/>
            <a:ext cx="1277461" cy="127746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17689487" flipH="1">
            <a:off x="2212263" y="194730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78277" y="2724048"/>
            <a:ext cx="2218877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 smtClean="0">
                <a:latin typeface="+mn-ea"/>
              </a:rPr>
              <a:t>방망이를</a:t>
            </a:r>
            <a:endParaRPr lang="en-US" altLang="ko-KR" sz="2600" smtClean="0">
              <a:latin typeface="+mn-ea"/>
            </a:endParaRPr>
          </a:p>
          <a:p>
            <a:r>
              <a:rPr lang="ko-KR" altLang="en-US" sz="2600" smtClean="0">
                <a:latin typeface="+mn-ea"/>
              </a:rPr>
              <a:t>입에 대고</a:t>
            </a:r>
            <a:endParaRPr lang="en-US" altLang="ko-KR" sz="2600" smtClean="0">
              <a:latin typeface="+mn-ea"/>
            </a:endParaRPr>
          </a:p>
          <a:p>
            <a:r>
              <a:rPr lang="ko-KR" altLang="en-US" sz="2600" smtClean="0">
                <a:latin typeface="+mn-ea"/>
              </a:rPr>
              <a:t>말해봅시다</a:t>
            </a:r>
            <a:r>
              <a:rPr lang="en-US" altLang="ko-KR" sz="2600" smtClean="0">
                <a:latin typeface="+mn-ea"/>
              </a:rPr>
              <a:t>.</a:t>
            </a:r>
          </a:p>
          <a:p>
            <a:endParaRPr lang="en-US" altLang="ko-KR" sz="2600" smtClean="0">
              <a:latin typeface="+mn-ea"/>
            </a:endParaRPr>
          </a:p>
          <a:p>
            <a:r>
              <a:rPr lang="en-US" altLang="ko-KR" sz="2600" smtClean="0">
                <a:latin typeface="+mn-ea"/>
              </a:rPr>
              <a:t>‘</a:t>
            </a:r>
            <a:r>
              <a:rPr lang="ko-KR" altLang="en-US" sz="2600">
                <a:latin typeface="+mn-ea"/>
              </a:rPr>
              <a:t>떡</a:t>
            </a:r>
            <a:r>
              <a:rPr lang="en-US" altLang="ko-KR" sz="2600">
                <a:latin typeface="+mn-ea"/>
              </a:rPr>
              <a:t>’ </a:t>
            </a:r>
            <a:r>
              <a:rPr lang="ko-KR" altLang="en-US" sz="2600">
                <a:latin typeface="+mn-ea"/>
              </a:rPr>
              <a:t>해볼까요</a:t>
            </a:r>
            <a:r>
              <a:rPr lang="en-US" altLang="ko-KR" sz="2600">
                <a:latin typeface="+mn-ea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328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smtClean="0">
                <a:solidFill>
                  <a:schemeClr val="tx1"/>
                </a:solidFill>
                <a:latin typeface="+mj-ea"/>
                <a:ea typeface="+mj-ea"/>
              </a:rPr>
              <a:t>떡</a:t>
            </a:r>
            <a:endParaRPr lang="en-US" altLang="ko-KR" sz="1150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sz="660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09"/>
          <a:stretch/>
        </p:blipFill>
        <p:spPr>
          <a:xfrm>
            <a:off x="5028258" y="4285254"/>
            <a:ext cx="2262772" cy="9635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05696" y="5417931"/>
            <a:ext cx="1907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smtClean="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837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smtClean="0">
                <a:solidFill>
                  <a:schemeClr val="tx1"/>
                </a:solidFill>
                <a:latin typeface="+mj-ea"/>
                <a:ea typeface="+mj-ea"/>
              </a:rPr>
              <a:t>떡</a:t>
            </a:r>
            <a:endParaRPr lang="en-US" altLang="ko-KR" sz="1150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ko-KR" altLang="en-US" sz="6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타원 22"/>
          <p:cNvSpPr>
            <a:spLocks noChangeAspect="1"/>
          </p:cNvSpPr>
          <p:nvPr/>
        </p:nvSpPr>
        <p:spPr>
          <a:xfrm rot="17689487" flipH="1">
            <a:off x="8176863" y="4413069"/>
            <a:ext cx="2710446" cy="2710447"/>
          </a:xfrm>
          <a:prstGeom prst="ellips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236951" y="5571690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smtClean="0">
                <a:latin typeface="+mn-ea"/>
              </a:rPr>
              <a:t>떡</a:t>
            </a:r>
            <a:r>
              <a:rPr lang="en-US" altLang="ko-KR" sz="3600" smtClean="0">
                <a:latin typeface="+mn-ea"/>
              </a:rPr>
              <a:t>!</a:t>
            </a:r>
            <a:endParaRPr lang="en-US" altLang="ko-KR" sz="360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09"/>
          <a:stretch/>
        </p:blipFill>
        <p:spPr>
          <a:xfrm>
            <a:off x="5028258" y="4285254"/>
            <a:ext cx="2262772" cy="96359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205696" y="5417931"/>
            <a:ext cx="1907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smtClean="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56469" y="3969314"/>
            <a:ext cx="2472510" cy="24725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37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 rot="17689487" flipH="1">
            <a:off x="1009222" y="1312601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184533" y="2309488"/>
            <a:ext cx="3170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+mn-ea"/>
              </a:rPr>
              <a:t>호랑이에게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떡을 줘야해요</a:t>
            </a:r>
            <a:r>
              <a:rPr lang="en-US" altLang="ko-KR" sz="2400" smtClean="0">
                <a:latin typeface="+mn-ea"/>
              </a:rPr>
              <a:t>.</a:t>
            </a:r>
          </a:p>
          <a:p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방망이를 잡고</a:t>
            </a:r>
            <a:r>
              <a:rPr lang="en-US" altLang="ko-KR" sz="2400" smtClean="0">
                <a:latin typeface="+mn-ea"/>
              </a:rPr>
              <a:t>,</a:t>
            </a:r>
          </a:p>
          <a:p>
            <a:r>
              <a:rPr lang="ko-KR" altLang="en-US" sz="2400" smtClean="0">
                <a:latin typeface="+mn-ea"/>
              </a:rPr>
              <a:t>바구니의 떡을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호랑이한테 줘볼까요</a:t>
            </a:r>
            <a:r>
              <a:rPr lang="en-US" altLang="ko-KR" sz="2400" smtClean="0">
                <a:latin typeface="+mn-ea"/>
              </a:rPr>
              <a:t>?</a:t>
            </a:r>
            <a:endParaRPr lang="ko-KR" altLang="en-US" sz="2400"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0786" r="5266"/>
          <a:stretch/>
        </p:blipFill>
        <p:spPr>
          <a:xfrm>
            <a:off x="9040092" y="2165481"/>
            <a:ext cx="1527464" cy="12765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32633">
            <a:off x="7910444" y="4633106"/>
            <a:ext cx="2313262" cy="22290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6" name="그림 2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1949510">
            <a:off x="8859957" y="5485471"/>
            <a:ext cx="823093" cy="8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pic><p:nvPicPr><p:cNvPr id="15" name="그림 14"/><p:cNvPicPr><a:picLocks noChangeAspect="1"/></p:cNvPicPr><p:nvPr/></p:nvPicPr><p:blipFill rotWithShape="1"><a:blip r:embed="rId2"/><a:srcRect l="46950" b="75100"/><a:stretch/></p:blipFill><p:spPr><a:xfrm><a:off x="0" y="-1"/><a:ext cx="1995055" cy="6858001"/></a:xfrm><a:prstGeom prst="rect"><a:avLst/></a:prstGeom></p:spPr></p:pic><p:grpSp><p:nvGrpSpPr><p:cNvPr id="16" name="그룹 15"/><p:cNvGrpSpPr><a:grpSpLocks noChangeAspect="1"/></p:cNvGrpSpPr><p:nvPr/></p:nvGrpSpPr><p:grpSpPr><a:xfrm><a:off x="1522647" y="1208428"/><a:ext cx="9274002" cy="5160287"/><a:chOff x="609599" y="1142236"/><a:chExt cx="8606915" cy="5121403"/></a:xfrm></p:grpSpPr><p:pic><p:nvPicPr><p:cNvPr id="17" name="그림 16"/><p:cNvPicPr><a:picLocks noChangeAspect="1"/></p:cNvPicPr><p:nvPr/></p:nvPicPr><p:blipFill><a:blip r:embed="rId3"><a:extLst><a:ext uri="{28A0092B-C50C-407E-A947-70E740481C1C}"><a14:useLocalDpi xmlns:a14="http://schemas.microsoft.com/office/drawing/2010/main" val="0"/></a:ext></a:extLst></a:blip><a:stretch><a:fillRect/></a:stretch></p:blipFill><p:spPr><a:xfrm><a:off x="609599" y="1142236"/><a:ext cx="8606915" cy="5121403"/></a:xfrm><a:prstGeom prst="rect"><a:avLst/></a:prstGeom></p:spPr></p:pic><p:sp><p:nvSpPr><p:cNvPr id="18" name="직사각형 17"/><p:cNvSpPr/><p:nvPr/></p:nvSpPr><p:spPr><a:xfrm><a:off x="814217" y="5248850"/><a:ext cx="8197677" cy="877630"/></a:xfrm><a:prstGeom prst="rect"><a:avLst/></a:prstGeom><a:solidFill><a:schemeClr val="bg1"/></a:solidFill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ko-KR" altLang="en-US"/></a:p></p:txBody></p:sp><p:sp><p:nvSpPr><p:cNvPr id="19" name="TextBox 18"/><p:cNvSpPr txBox="1"/><p:nvPr/></p:nvSpPr><p:spPr><a:xfrm><a:off x="814217" y="5386010"/><a:ext cx="8197677" cy="662079"/></a:xfrm><a:prstGeom prst="rect"><a:avLst/></a:prstGeom><a:noFill/></p:spPr><p:txBody><a:bodyPr wrap="square" rtlCol="0"><a:spAutoFit/></a:bodyPr><a:lstStyle/><a:p><a:pPr algn="ctr"/><a:r><a:rPr lang="ko-KR" altLang="en-US" sz="3200"/><a:t>떡 하나 주면 안 잡아먹지</a:t></a:r><a:r><a:rPr lang="en-US" altLang="ko-KR" sz="3200"/><a:t>!</a:t></a:r><a:endParaRPr lang="ko-KR" altLang="en-US" sz="3200"/></a:p></p:txBody></p:sp></p:grpSp><p:pic><p:nvPicPr><p:cNvPr id="4" name="그림 3"/><p:cNvPicPr><a:picLocks noChangeAspect="1"/></p:cNvPicPr><p:nvPr/></p:nvPicPr><p:blipFill rotWithShape="1"><a:blip r:embed="rId4"/><a:srcRect l="10786" r="5266"/><a:stretch/></p:blipFill><p:spPr><a:xfrm><a:off x="9040092" y="2165481"/><a:ext cx="1527464" cy="1276528"/></a:xfrm><a:prstGeom prst="rect"><a:avLst/></a:prstGeom></p:spPr></p:pic><p:grpSp><p:nvGrpSpPr><p:cNvPr id="2" name="그룹 1"/><p:cNvGrpSpPr/><p:nvPr/></p:nvGrpSpPr><p:grpSpPr><a:xfrm rot="0"><a:off x="7910444" y="4633106"/><a:ext cx="2313262" cy="2053518"/><a:chOff x="7306074" y="4844827"/><a:chExt cx="2907547" cy="2801738"/></a:xfrm></p:grpSpPr><p:pic><p:nvPicPr><p:cNvPr id="25" name="그림 24"/><p:cNvPicPr><a:picLocks noChangeAspect="1"/></p:cNvPicPr><p:nvPr/></p:nvPicPr><p:blipFill rotWithShape="1"><a:blip r:embed="rId5"/><a:stretch><a:fillRect/></a:stretch></p:blipFill><p:spPr><a:xfrm rot="2032633"><a:off x="7306074" y="4844827"/><a:ext cx="2907547" cy="2801738"/></a:xfrm><a:prstGeom prst="rect"><a:avLst/></a:prstGeom></p:spPr></p:pic><p:pic><p:nvPicPr><p:cNvPr id="26" name="그림 25"/><p:cNvPicPr><a:picLocks noChangeAspect="1"/></p:cNvPicPr><p:nvPr/></p:nvPicPr><p:blipFill rotWithShape="1"><a:blip r:embed="rId6"/><a:srcRect/><a:stretch><a:fillRect/></a:stretch></p:blipFill><p:spPr><a:xfrm rot="1949510"><a:off x="8499521" y="6007759"/><a:ext cx="1122995" cy="1219003"/></a:xfrm><a:prstGeom prst="rect"><a:avLst/></a:prstGeom></p:spPr></p:pic></p:grpSp><p:grpSp><p:nvGrpSpPr><p:cNvPr id="9" name="그룹 8"/><p:cNvGrpSpPr/><p:nvPr/></p:nvGrpSpPr><p:grpSpPr><a:xfrm rot="0"><a:off x="3630879" y="5513894"/><a:ext cx="1007918" cy="1409288"/><a:chOff x="3719946" y="5532487"/><a:chExt cx="1007918" cy="1409288"/></a:xfrm></p:grpSpPr><p:sp><p:nvSpPr><p:cNvPr id="23" name="타원 22"/><p:cNvSpPr/><p:nvPr/></p:nvSpPr><p:spPr><a:xfrm><a:off x="3842065" y="5532487"/><a:ext cx="598369" cy="482346"/></a:xfrm><a:prstGeom prst="ellipse"><a:avLst/></a:prstGeom><a:solidFill><a:srgbClr val="ffffff"/></a:solidFill><a:ln w="38100"><a:solidFill><a:schemeClr val="tx1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r><a:rPr lang="ko-KR" altLang="en-US" sz="2800"><a:solidFill><a:schemeClr val="tx1"/></a:solidFill><a:latin typeface="+mj-ea"/><a:ea typeface="+mj-ea"/></a:rPr><a:t>떡</a:t></a:r><a:endParaRPr lang="ko-KR" altLang="en-US" sz="2800"><a:solidFill><a:schemeClr val="tx1"/></a:solidFill><a:latin typeface="+mj-ea"/><a:ea typeface="+mj-ea"/></a:endParaRPr></a:p></p:txBody></p:sp><p:pic><p:nvPicPr><p:cNvPr id="7" name="그림 6"/><p:cNvPicPr><a:picLocks noChangeAspect="1"/></p:cNvPicPr><p:nvPr/></p:nvPicPr><p:blipFill rotWithShape="1"><a:blip r:embed="rId7"/><a:stretch><a:fillRect/></a:stretch></p:blipFill><p:spPr><a:xfrm><a:off x="3719946" y="5933857"/><a:ext cx="1007918" cy="1007918"/></a:xfrm><a:prstGeom prst="rect"><a:avLst/></a:prstGeom></p:spPr></p:pic></p:grpSp>000" fill="hold" nodeType="clickEffect"><p:stCondLst><p:cond delay="0"/></p:stCondLst><p:childTnLst><p:animMotion origin="layout" path="M 2.08333E-7 -1.48148E-6 L 0.18281 -0.18379 " pathEditMode="relative" ptsTypes="AA"><p:cBhvr><p:cTn id="6" dur="1250" fill="hold"/><p:tgtEl><p:spTgt spid="2"/></p:tgtEl><p:attrNameLst><p:attrName>ppt_x</p:attrName><p:attrName>ppt_y</p:attrName></p:attrNameLst></p:cBhvr></p:animMotion></p:childTnLst></p:cTn></p:par><p:par><p:cTn id="7" presetID="42" presetClass="path" presetSubtype="0" accel="50000" decel="50000" fill="hold" nodeType="withEffect"><p:stCondLst><p:cond delay="0"/></p:stCondLst><p:childTnLst><p:animMotion origin="layout" path="M -2.5E-6 -2.96296E-6 L 0.46888 -0.42176 " pathEditMode="relative" ptsTypes="AA"><p:cBhvr><p:cTn id="8" dur="1250" fill="hold"/><p:tgtEl><p:spTgt spid="9"/></p:tgtEl><p:attrNameLst><p:attrName>ppt_x</p:attrName><p:attrName>ppt_y</p:attrName></p:attrNameLst></p:cBhvr></p:animMotion></p:childTnLst></p:cTn></p:par></p:childTnLst></p:cTn></p:par></p:childTnLst></p:cTn></p:par></p:childTnLst></p:cTn><p:prevCondLst><p:cond evt="onPrev" delay="0"><</p:spTree><p:extLst><p:ext uri="{BB962C8B-B14F-4D97-AF65-F5344CB8AC3E}"><p14:creationId xmlns:p14="http://schemas.microsoft.com/office/powerpoint/2010/main" val="1685814661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42" presetClass="path" presetSubtype="0" accel="50000" decel="50000" fill="hold" nodeType="clickEffect"><p:stCondLst><p:cond delay="0"/></p:stCondLst><p:childTnLst><p:animMotion origin="layout" path="M 2.08333E-7 -1.48148E-6 L 0.18281 -0.18379 " pathEditMode="relative" ptsTypes="AA"><p:cBhvr><p:cTn id="6" dur="1250" fill="hold"/><p:tgtEl><p:spTgt spid="2"/></p:tgtEl><p:attrNameLst><p:attrName>ppt_x</p:attrName><p:attrName>ppt_y</p:attrName></p:attrNameLst></p:cBhvr></p:animMotion></p:childTnLst></p:cTn></p:par><p:par><p:cTn id="7" presetID="42" presetClass="path" presetSubtype="0" accel="50000" decel="50000" fill="hold" nodeType="withEffect"><p:stCondLst><p:cond delay="0"/></p:stCondLst><p:childTnLst><p:animMotion origin="layout" path="M -2.5E-6 -2.96296E-6 L 0.46888 -0.42176 " pathEditMode="relative" ptsTypes="AA"><p:cBhvr><p:cTn id="8" dur="1250" fill="hold"/><p:tgtEl><p:spTgt spid="9"/></p:tgtEl><p:attrNameLst><p:attrName>ppt_x</p:attrName><p:attrName>ppt_y</p:attrName></p:attrNameLst></p:cBhvr></p:animMotion></p:childTnLst></p:cTn></p:par></p:childTnLst></p:cTn></p:par></p:childTnLst></p:cTn></p:par></p:childTnLst></p:cTn><p:prevCondLst><p:cond evt="onPrev" delay="0"><p:tgtEl><p:sldTgt/></p:tgtEl></p:cond></p:prevCondLst><p:nextCondLst><p:cond evt="onNext" delay="0"><p:tgtEl><p:sldTgt/></p:tgtEl></p:cond></p:nextCondLst></p:seq></p:childTnLst></p:cTn></p:par></p:tnLst></p:timing>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78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 rot="18773291" flipH="1">
            <a:off x="377478" y="1094392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42398" y="2091279"/>
            <a:ext cx="32108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/>
              <a:t>호랑이가 </a:t>
            </a:r>
            <a:endParaRPr lang="en-US" altLang="ko-KR" sz="2400" smtClean="0"/>
          </a:p>
          <a:p>
            <a:r>
              <a:rPr lang="ko-KR" altLang="en-US" sz="2400" smtClean="0"/>
              <a:t>나무에 오르려고 해요</a:t>
            </a:r>
            <a:r>
              <a:rPr lang="en-US" altLang="ko-KR" sz="2400" smtClean="0"/>
              <a:t>.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호랑이가 미끄러지도록 나무에</a:t>
            </a:r>
            <a:endParaRPr lang="en-US" altLang="ko-KR" sz="2400" smtClean="0"/>
          </a:p>
          <a:p>
            <a:r>
              <a:rPr lang="ko-KR" altLang="en-US" sz="2400"/>
              <a:t>참</a:t>
            </a:r>
            <a:r>
              <a:rPr lang="ko-KR" altLang="en-US" sz="2400" smtClean="0"/>
              <a:t>기름을 발라주세요</a:t>
            </a:r>
            <a:r>
              <a:rPr lang="en-US" altLang="ko-KR" sz="2400" smtClean="0"/>
              <a:t>.</a:t>
            </a:r>
            <a:endParaRPr lang="en-US" altLang="ko-K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96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503183-2345-43B3-83B3-5E5561E52064}"/>
              </a:ext>
            </a:extLst>
          </p:cNvPr>
          <p:cNvSpPr/>
          <p:nvPr/>
        </p:nvSpPr>
        <p:spPr>
          <a:xfrm>
            <a:off x="4042746" y="2234095"/>
            <a:ext cx="541406" cy="25749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1370D0-B0C1-E02F-E6C9-5D3FFCA91524}"/>
              </a:ext>
            </a:extLst>
          </p:cNvPr>
          <p:cNvSpPr/>
          <p:nvPr/>
        </p:nvSpPr>
        <p:spPr>
          <a:xfrm>
            <a:off x="3500062" y="1709493"/>
            <a:ext cx="488399" cy="25623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31" y="1818883"/>
            <a:ext cx="1007918" cy="1007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30" name=""/>
          <p:cNvGrpSpPr/>
          <p:nvPr/>
        </p:nvGrpSpPr>
        <p:grpSpPr>
          <a:xfrm rot="0">
            <a:off x="7224644" y="1640524"/>
            <a:ext cx="2313262" cy="2229079"/>
            <a:chOff x="7224644" y="1640524"/>
            <a:chExt cx="2313262" cy="222907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32633">
              <a:off x="7224644" y="1640524"/>
              <a:ext cx="2313262" cy="2229079"/>
            </a:xfrm>
            <a:prstGeom prst="rect">
              <a:avLst/>
            </a:prstGeom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151866">
              <a:off x="8111031" y="2737126"/>
              <a:ext cx="943150" cy="94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63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-2.96296E-6 C -0.00182 0.08796 -0.00156 0.05417 0.00078 0.20301 C 0.00078 0.20463 0.00117 0.19977 0.00169 0.19838 C 0.00234 0.1963 0.00339 0.19444 0.00417 0.19236 C 0.00482 0.19097 0.00534 0.18935 0.00586 0.18796 C 0.00794 0.17384 0.00547 0.1912 0.00755 0.17269 C 0.0082 0.1669 0.00911 0.16343 0.01016 0.15764 L 0.01107 0.15301 L 0.01276 0.14398 C 0.01302 0.14236 0.01302 0.14074 0.01354 0.13935 C 0.01589 0.1331 0.01458 0.13611 0.01784 0.13032 C 0.02044 0.11134 0.01706 0.13495 0.01953 0.11968 C 0.01979 0.11759 0.01979 0.11551 0.02031 0.11366 C 0.02096 0.11181 0.02214 0.11065 0.02292 0.10903 C 0.02305 0.10833 0.02409 0.09977 0.02461 0.09838 C 0.02839 0.08843 0.02604 0.09931 0.02891 0.08935 C 0.0293 0.08796 0.0293 0.08611 0.02969 0.08472 C 0.03021 0.0831 0.03099 0.08194 0.03138 0.08032 C 0.03216 0.07732 0.03216 0.07384 0.03307 0.07107 C 0.03802 0.0581 0.03216 0.07454 0.03568 0.06204 C 0.0362 0.06042 0.03698 0.05903 0.03737 0.05741 C 0.03776 0.05602 0.03789 0.0544 0.03828 0.05301 C 0.0388 0.05093 0.03932 0.04884 0.03997 0.04699 C 0.04023 0.04444 0.04023 0.04167 0.04075 0.03935 C 0.04115 0.0375 0.04206 0.03634 0.04245 0.03472 C 0.04323 0.03194 0.04362 0.0287 0.04414 0.02569 L 0.04505 0.02107 L 0.04596 0.01667 C 0.04557 0.03426 0.04505 0.05185 0.04505 0.06968 C 0.04505 0.14838 0.04596 0.22732 0.04596 0.30625 " pathEditMode="relative" ptsTypes="AAAAAAAAAAAAAAAAAAAAAAAAAAAAA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 0.03855 L -0.00072 0.18855 L 0.00084 0.20244 L 0.00084 0.21633 L 0.00240 0.23021 L 0.00240 0.24410 L 0.00397 0.25244 L 0.00397 0.26077 L 0.00553 0.26633 L 0.00553 0.27744 L 0.00709 0.27466 L 0.01022 0.26910 L 0.01178 0.26077 L 0.01490 0.25244 L 0.01647 0.24688 L 0.01959 0.24133 L 0.01959 0.23855 L 0.02272 0.23299 L 0.02428 0.22744 L 0.02584 0.22466 L 0.02740 0.21910 L 0.02740 0.21633 L 0.03053 0.21355 L 0.03053 0.21077 L 0.03365 0.20799 L 0.03678 0.20244 L 0.03834 0.19688 L 0.03990 0.19410 L 0.03990 0.24133 L 0.04147 0.25244 L 0.04147 0.26633 L 0.04303 0.27744 L 0.04459 0.29688 L 0.04459 0.31633 L 0.04615 0.33021 L 0.04615 0.34966 L 0.04772 0.36077 L 0.04928 0.36633 L 0.04928 0.38021 " pathEditMode="relative" ptsTypes="">
                                      <p:cBhvr>
                                        <p:cTn id="1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1" animBg="1"/>
      <p:bldP spid="30" grpId="2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810120" y="5470297"/>
            <a:ext cx="4437997" cy="857025"/>
          </a:xfrm>
          <a:prstGeom prst="rect">
            <a:avLst/>
          </a:prstGeom>
        </p:spPr>
      </p:pic>
      <p:pic>
        <p:nvPicPr>
          <p:cNvPr id="50" name="그림 3"/>
          <p:cNvPicPr/>
          <p:nvPr/>
        </p:nvPicPr>
        <p:blipFill rotWithShape="1">
          <a:blip r:embed="rId3"/>
          <a:srcRect t="77840" r="55130" b="3440"/>
          <a:stretch>
            <a:fillRect/>
          </a:stretch>
        </p:blipFill>
        <p:spPr>
          <a:xfrm>
            <a:off x="6815059" y="3765675"/>
            <a:ext cx="4437997" cy="857025"/>
          </a:xfrm>
          <a:prstGeom prst="rect">
            <a:avLst/>
          </a:prstGeom>
        </p:spPr>
      </p:pic>
      <p:pic>
        <p:nvPicPr>
          <p:cNvPr id="49" name="그림 3"/>
          <p:cNvPicPr/>
          <p:nvPr/>
        </p:nvPicPr>
        <p:blipFill rotWithShape="1">
          <a:blip r:embed="rId4"/>
          <a:srcRect t="77840" r="55130" b="3440"/>
          <a:stretch>
            <a:fillRect/>
          </a:stretch>
        </p:blipFill>
        <p:spPr>
          <a:xfrm>
            <a:off x="6786131" y="2062463"/>
            <a:ext cx="4437997" cy="857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951521"/>
            <a:ext cx="5667909" cy="75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400">
                <a:latin typeface="+mj-ea"/>
                <a:ea typeface="+mj-ea"/>
              </a:rPr>
              <a:t>목차 </a:t>
            </a:r>
            <a:r>
              <a:rPr lang="en-US" altLang="ko-KR" sz="4400">
                <a:latin typeface="+mj-ea"/>
                <a:ea typeface="+mj-ea"/>
              </a:rPr>
              <a:t>INDEX</a:t>
            </a:r>
            <a:endParaRPr lang="ko-KR" altLang="en-US" sz="440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4390" b="3440"/>
          <a:stretch>
            <a:fillRect/>
          </a:stretch>
        </p:blipFill>
        <p:spPr>
          <a:xfrm>
            <a:off x="1176514" y="713441"/>
            <a:ext cx="3702402" cy="53358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5744" y="967836"/>
            <a:ext cx="3698033" cy="5356246"/>
          </a:xfrm>
          <a:prstGeom prst="rect">
            <a:avLst/>
          </a:prstGeom>
        </p:spPr>
      </p:pic>
      <p:grpSp>
        <p:nvGrpSpPr>
          <p:cNvPr id="47" name=""/>
          <p:cNvGrpSpPr/>
          <p:nvPr/>
        </p:nvGrpSpPr>
        <p:grpSpPr>
          <a:xfrm rot="0">
            <a:off x="6815498" y="2061702"/>
            <a:ext cx="4411599" cy="4238626"/>
            <a:chOff x="6815498" y="2061701"/>
            <a:chExt cx="4411599" cy="4238626"/>
          </a:xfrm>
        </p:grpSpPr>
        <p:grpSp>
          <p:nvGrpSpPr>
            <p:cNvPr id="26" name=""/>
            <p:cNvGrpSpPr/>
            <p:nvPr/>
          </p:nvGrpSpPr>
          <p:grpSpPr>
            <a:xfrm rot="0">
              <a:off x="6845444" y="2266097"/>
              <a:ext cx="4279471" cy="3942603"/>
              <a:chOff x="5875739" y="2245614"/>
              <a:chExt cx="4279471" cy="3942603"/>
            </a:xfrm>
          </p:grpSpPr>
          <p:sp>
            <p:nvSpPr>
              <p:cNvPr id="27" name="TextBox 7"/>
              <p:cNvSpPr txBox="1"/>
              <p:nvPr/>
            </p:nvSpPr>
            <p:spPr>
              <a:xfrm>
                <a:off x="7583418" y="2245614"/>
                <a:ext cx="2571792" cy="392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기획 배경</a:t>
                </a: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솔루션</a:t>
                </a: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기대효과</a:t>
                </a: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팀 소개</a:t>
                </a:r>
  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Q &amp; A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</p:txBody>
          </p:sp>
          <p:sp>
            <p:nvSpPr>
              <p:cNvPr id="28" name="TextBox 11"/>
              <p:cNvSpPr txBox="1"/>
              <p:nvPr/>
            </p:nvSpPr>
            <p:spPr>
              <a:xfrm>
                <a:off x="5875739" y="2260916"/>
                <a:ext cx="1066800" cy="392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01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02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03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04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05</a:t>
                </a:r>
  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</p:txBody>
          </p:sp>
        </p:grpSp>
        <p:cxnSp>
          <p:nvCxnSpPr>
            <p:cNvPr id="29" name=""/>
            <p:cNvCxnSpPr/>
            <p:nvPr/>
          </p:nvCxnSpPr>
          <p:spPr>
            <a:xfrm flipV="1">
              <a:off x="6815498" y="2061701"/>
              <a:ext cx="4392549" cy="1"/>
            </a:xfrm>
            <a:prstGeom prst="line">
              <a:avLst/>
            </a:prstGeom>
            <a:ln w="2857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"/>
            <p:cNvCxnSpPr/>
            <p:nvPr/>
          </p:nvCxnSpPr>
          <p:spPr>
            <a:xfrm rot="16200000" flipH="1">
              <a:off x="6110344" y="4179724"/>
              <a:ext cx="4212526" cy="1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"/>
            <p:cNvCxnSpPr/>
            <p:nvPr/>
          </p:nvCxnSpPr>
          <p:spPr>
            <a:xfrm flipV="1">
              <a:off x="6834548" y="292847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9" name=""/>
            <p:cNvCxnSpPr/>
            <p:nvPr/>
          </p:nvCxnSpPr>
          <p:spPr>
            <a:xfrm flipV="1">
              <a:off x="6834548" y="374762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0" name=""/>
            <p:cNvCxnSpPr/>
            <p:nvPr/>
          </p:nvCxnSpPr>
          <p:spPr>
            <a:xfrm flipV="1">
              <a:off x="6825023" y="459535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1" name=""/>
            <p:cNvCxnSpPr/>
            <p:nvPr/>
          </p:nvCxnSpPr>
          <p:spPr>
            <a:xfrm flipV="1">
              <a:off x="6834548" y="545260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2" name=""/>
            <p:cNvCxnSpPr/>
            <p:nvPr/>
          </p:nvCxnSpPr>
          <p:spPr>
            <a:xfrm flipV="1">
              <a:off x="6825023" y="6300327"/>
              <a:ext cx="4392549" cy="1"/>
            </a:xfrm>
            <a:prstGeom prst="line">
              <a:avLst/>
            </a:prstGeom>
            <a:noFill/>
            <a:ln w="285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158691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41" y="1084218"/>
            <a:ext cx="9149261" cy="5373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290027" y="384679"/>
            <a:ext cx="5496276" cy="4893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0. FULL VIEW</a:t>
            </a: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8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4" y="1575695"/>
            <a:ext cx="9552711" cy="4345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566832" y="384679"/>
            <a:ext cx="6219471" cy="4897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1.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로그인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회원가입 페이지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988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66" y="1903912"/>
            <a:ext cx="9344705" cy="3470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826000" y="384679"/>
            <a:ext cx="6960304" cy="4897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메인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선택 페이지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2006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97" y="1918874"/>
            <a:ext cx="9822860" cy="3356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384679"/>
            <a:ext cx="8053916" cy="48971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선택 디테일 팝업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진행 페이지</a:t>
            </a:r>
            <a:endPara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016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18" y="1904860"/>
            <a:ext cx="9359128" cy="3585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384679"/>
            <a:ext cx="8053916" cy="4897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4. 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 기록 페이지 </a:t>
            </a:r>
            <a:r>
              <a:rPr xmlns:mc="http://schemas.openxmlformats.org/markup-compatibility/2006" xmlns:hp="http://schemas.haansoft.com/office/presentation/8.0" kumimoji="0" lang="en-US" altLang="ko-KR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학습 기록 디테일 페이지</a:t>
            </a:r>
            <a:endPara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700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t="7588" r="8288"/>
          <a:stretch/>
        </p:blipFill>
        <p:spPr>
          <a:xfrm>
            <a:off x="2388576" y="1109711"/>
            <a:ext cx="9427504" cy="5374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 smtClean="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 smtClean="0">
                <a:latin typeface="+mj-ea"/>
                <a:ea typeface="+mj-ea"/>
              </a:rPr>
              <a:t>션 </a:t>
            </a:r>
            <a:r>
              <a:rPr lang="en-US" altLang="ko-KR" sz="2800" smtClean="0">
                <a:latin typeface="+mj-ea"/>
                <a:ea typeface="+mj-ea"/>
              </a:rPr>
              <a:t>- ERD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5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 smtClean="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 smtClean="0">
                <a:latin typeface="+mj-ea"/>
                <a:ea typeface="+mj-ea"/>
              </a:rPr>
              <a:t>션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하드웨어 구성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33" name="Picture 2" descr="Raspberry Pi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18" y="4338650"/>
            <a:ext cx="2517680" cy="17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8039658" y="1778546"/>
            <a:ext cx="1483001" cy="3994868"/>
            <a:chOff x="4216823" y="428447"/>
            <a:chExt cx="2509520" cy="6074610"/>
          </a:xfrm>
        </p:grpSpPr>
        <p:sp>
          <p:nvSpPr>
            <p:cNvPr id="35" name="타원 34"/>
            <p:cNvSpPr/>
            <p:nvPr/>
          </p:nvSpPr>
          <p:spPr>
            <a:xfrm>
              <a:off x="4216823" y="428447"/>
              <a:ext cx="2509520" cy="40426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872143" y="5304177"/>
              <a:ext cx="1198880" cy="11988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달 36"/>
            <p:cNvSpPr/>
            <p:nvPr/>
          </p:nvSpPr>
          <p:spPr>
            <a:xfrm>
              <a:off x="545126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달 37"/>
            <p:cNvSpPr/>
            <p:nvPr/>
          </p:nvSpPr>
          <p:spPr>
            <a:xfrm rot="10800000">
              <a:off x="487214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63303" y="4024017"/>
              <a:ext cx="416560" cy="1554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529" y1="60302" x2="8529" y2="60302"/>
                          <a14:foregroundMark x1="6610" y1="67839" x2="6610" y2="67839"/>
                          <a14:foregroundMark x1="5117" y1="54271" x2="5117" y2="54271"/>
                          <a14:foregroundMark x1="9808" y1="42211" x2="9808" y2="42211"/>
                          <a14:foregroundMark x1="10235" y1="41709" x2="10235" y2="41709"/>
                          <a14:foregroundMark x1="10661" y1="88442" x2="10661" y2="88442"/>
                          <a14:foregroundMark x1="9595" y1="84925" x2="9595" y2="84925"/>
                          <a14:foregroundMark x1="11727" y1="84925" x2="11727" y2="84925"/>
                          <a14:foregroundMark x1="11940" y1="10553" x2="11940" y2="10553"/>
                          <a14:foregroundMark x1="11727" y1="11055" x2="11727" y2="11055"/>
                          <a14:foregroundMark x1="10448" y1="9548" x2="10448" y2="9548"/>
                          <a14:foregroundMark x1="10021" y1="9548" x2="10021" y2="9548"/>
                          <a14:foregroundMark x1="15778" y1="12563" x2="15778" y2="12563"/>
                          <a14:foregroundMark x1="17058" y1="11558" x2="17058" y2="11558"/>
                          <a14:foregroundMark x1="19616" y1="10050" x2="19616" y2="10050"/>
                          <a14:foregroundMark x1="20682" y1="10050" x2="20682" y2="10050"/>
                          <a14:foregroundMark x1="21322" y1="10050" x2="21748" y2="10050"/>
                          <a14:foregroundMark x1="21962" y1="10050" x2="21962" y2="10050"/>
                          <a14:foregroundMark x1="21962" y1="11558" x2="21962" y2="11558"/>
                          <a14:foregroundMark x1="27932" y1="10050" x2="27932" y2="10050"/>
                          <a14:foregroundMark x1="27932" y1="10050" x2="27932" y2="10050"/>
                          <a14:foregroundMark x1="27292" y1="10050" x2="27292" y2="10050"/>
                          <a14:foregroundMark x1="26439" y1="10050" x2="26439" y2="10050"/>
                          <a14:foregroundMark x1="26439" y1="10050" x2="26439" y2="10050"/>
                          <a14:foregroundMark x1="31557" y1="10050" x2="32196" y2="11055"/>
                          <a14:foregroundMark x1="33049" y1="11558" x2="33049" y2="11558"/>
                          <a14:foregroundMark x1="33689" y1="11558" x2="34115" y2="11558"/>
                          <a14:foregroundMark x1="34328" y1="11558" x2="35608" y2="11558"/>
                          <a14:foregroundMark x1="36034" y1="11558" x2="36887" y2="11558"/>
                          <a14:foregroundMark x1="37527" y1="11558" x2="38380" y2="11558"/>
                          <a14:foregroundMark x1="39232" y1="11558" x2="39659" y2="11558"/>
                          <a14:foregroundMark x1="41151" y1="11055" x2="42431" y2="11055"/>
                          <a14:foregroundMark x1="43070" y1="11055" x2="43497" y2="11055"/>
                          <a14:foregroundMark x1="44350" y1="11055" x2="45203" y2="11055"/>
                          <a14:foregroundMark x1="46055" y1="11055" x2="46482" y2="11055"/>
                          <a14:foregroundMark x1="47761" y1="11055" x2="48188" y2="11055"/>
                          <a14:foregroundMark x1="49254" y1="11558" x2="49893" y2="11558"/>
                          <a14:foregroundMark x1="50746" y1="11558" x2="51173" y2="11558"/>
                          <a14:foregroundMark x1="52452" y1="11558" x2="53518" y2="11558"/>
                          <a14:foregroundMark x1="54584" y1="11055" x2="55864" y2="11055"/>
                          <a14:foregroundMark x1="56077" y1="11055" x2="57569" y2="11055"/>
                          <a14:foregroundMark x1="58422" y1="11055" x2="58849" y2="11055"/>
                          <a14:foregroundMark x1="59275" y1="11055" x2="60341" y2="11055"/>
                          <a14:foregroundMark x1="62047" y1="10050" x2="63113" y2="10050"/>
                          <a14:foregroundMark x1="65032" y1="9548" x2="65245" y2="9548"/>
                          <a14:foregroundMark x1="66098" y1="9548" x2="66525" y2="9548"/>
                          <a14:foregroundMark x1="68017" y1="9548" x2="68657" y2="9548"/>
                          <a14:foregroundMark x1="69296" y1="9548" x2="69723" y2="9548"/>
                          <a14:foregroundMark x1="71215" y1="9548" x2="71642" y2="9548"/>
                          <a14:foregroundMark x1="72708" y1="9548" x2="73348" y2="9548"/>
                          <a14:foregroundMark x1="74200" y1="9548" x2="75480" y2="9548"/>
                          <a14:foregroundMark x1="76119" y1="9548" x2="76759" y2="10050"/>
                          <a14:foregroundMark x1="78038" y1="10050" x2="78678" y2="10050"/>
                          <a14:foregroundMark x1="79744" y1="9548" x2="79744" y2="9548"/>
                          <a14:foregroundMark x1="80597" y1="9548" x2="80597" y2="9548"/>
                          <a14:foregroundMark x1="81876" y1="10553" x2="82303" y2="11055"/>
                          <a14:foregroundMark x1="82303" y1="11055" x2="82729" y2="11055"/>
                          <a14:foregroundMark x1="82729" y1="11055" x2="82729" y2="11055"/>
                          <a14:foregroundMark x1="83369" y1="11055" x2="83369" y2="11055"/>
                          <a14:foregroundMark x1="88060" y1="17588" x2="88060" y2="19095"/>
                          <a14:foregroundMark x1="12793" y1="88945" x2="12793" y2="88945"/>
                          <a14:foregroundMark x1="12793" y1="88945" x2="13220" y2="88945"/>
                          <a14:foregroundMark x1="14499" y1="88442" x2="14499" y2="88442"/>
                          <a14:foregroundMark x1="15565" y1="88442" x2="15565" y2="88442"/>
                          <a14:foregroundMark x1="16205" y1="87940" x2="16205" y2="87940"/>
                          <a14:foregroundMark x1="16631" y1="87940" x2="17271" y2="87940"/>
                          <a14:foregroundMark x1="17484" y1="87940" x2="17910" y2="87940"/>
                          <a14:foregroundMark x1="18977" y1="87437" x2="19829" y2="87437"/>
                          <a14:foregroundMark x1="20896" y1="87437" x2="21322" y2="87437"/>
                          <a14:foregroundMark x1="22388" y1="87437" x2="22388" y2="87437"/>
                          <a14:foregroundMark x1="23667" y1="86935" x2="24307" y2="86935"/>
                          <a14:foregroundMark x1="26226" y1="86935" x2="26652" y2="86935"/>
                          <a14:foregroundMark x1="28145" y1="87437" x2="28358" y2="87437"/>
                          <a14:foregroundMark x1="29638" y1="87437" x2="32836" y2="87940"/>
                          <a14:foregroundMark x1="34755" y1="87940" x2="34755" y2="87940"/>
                          <a14:foregroundMark x1="35181" y1="87940" x2="35181" y2="87940"/>
                          <a14:foregroundMark x1="36247" y1="87940" x2="37740" y2="87940"/>
                          <a14:foregroundMark x1="40512" y1="87437" x2="40512" y2="87437"/>
                          <a14:foregroundMark x1="41578" y1="86935" x2="42431" y2="86935"/>
                          <a14:foregroundMark x1="43923" y1="86935" x2="45629" y2="87437"/>
                          <a14:foregroundMark x1="48188" y1="86935" x2="48827" y2="86432"/>
                          <a14:foregroundMark x1="49893" y1="86432" x2="50107" y2="86432"/>
                          <a14:foregroundMark x1="50746" y1="86432" x2="51173" y2="86432"/>
                          <a14:foregroundMark x1="52665" y1="86432" x2="54158" y2="86432"/>
                          <a14:foregroundMark x1="56503" y1="86432" x2="56503" y2="86432"/>
                          <a14:foregroundMark x1="57996" y1="86432" x2="58635" y2="86432"/>
                          <a14:foregroundMark x1="59701" y1="86432" x2="60554" y2="86432"/>
                          <a14:foregroundMark x1="61194" y1="86432" x2="62473" y2="85930"/>
                          <a14:foregroundMark x1="64179" y1="85427" x2="64819" y2="85427"/>
                          <a14:foregroundMark x1="65672" y1="85427" x2="66311" y2="85427"/>
                          <a14:foregroundMark x1="67804" y1="84925" x2="68230" y2="84925"/>
                          <a14:foregroundMark x1="68870" y1="84925" x2="69296" y2="84925"/>
                          <a14:foregroundMark x1="70789" y1="84925" x2="71642" y2="84925"/>
                          <a14:foregroundMark x1="73134" y1="84925" x2="73561" y2="84925"/>
                          <a14:foregroundMark x1="73561" y1="85427" x2="74414" y2="85427"/>
                          <a14:foregroundMark x1="75693" y1="85427" x2="75693" y2="85427"/>
                          <a14:foregroundMark x1="76546" y1="85427" x2="76759" y2="85427"/>
                          <a14:foregroundMark x1="77186" y1="85427" x2="77612" y2="85930"/>
                          <a14:foregroundMark x1="78252" y1="85930" x2="78678" y2="85930"/>
                          <a14:foregroundMark x1="79104" y1="85930" x2="79957" y2="85930"/>
                          <a14:foregroundMark x1="81663" y1="85930" x2="81663" y2="85930"/>
                          <a14:foregroundMark x1="82303" y1="85930" x2="82729" y2="85930"/>
                          <a14:foregroundMark x1="83156" y1="85930" x2="83156" y2="85930"/>
                          <a14:foregroundMark x1="83369" y1="85427" x2="83369" y2="85427"/>
                          <a14:foregroundMark x1="87420" y1="77889" x2="87420" y2="77889"/>
                          <a14:foregroundMark x1="87633" y1="77889" x2="87633" y2="77889"/>
                          <a14:foregroundMark x1="88273" y1="21608" x2="88273" y2="21608"/>
                          <a14:foregroundMark x1="88273" y1="21608" x2="88273" y2="21608"/>
                          <a14:foregroundMark x1="88273" y1="21608" x2="88273" y2="21608"/>
                          <a14:foregroundMark x1="70149" y1="48744" x2="70149" y2="48744"/>
                          <a14:foregroundMark x1="70149" y1="48744" x2="70149" y2="48744"/>
                          <a14:foregroundMark x1="63966" y1="28643" x2="63966" y2="28643"/>
                          <a14:foregroundMark x1="63966" y1="28643" x2="63966" y2="28643"/>
                          <a14:foregroundMark x1="64392" y1="28141" x2="64392" y2="28141"/>
                          <a14:foregroundMark x1="60554" y1="62312" x2="60554" y2="62312"/>
                          <a14:foregroundMark x1="60554" y1="62312" x2="60554" y2="62312"/>
                          <a14:foregroundMark x1="60554" y1="62312" x2="60554" y2="62312"/>
                          <a14:foregroundMark x1="47761" y1="57286" x2="47761" y2="57286"/>
                          <a14:foregroundMark x1="8955" y1="28141" x2="8955" y2="28141"/>
                          <a14:foregroundMark x1="8955" y1="28141" x2="8955" y2="28141"/>
                          <a14:foregroundMark x1="8955" y1="28141" x2="8955" y2="28141"/>
                          <a14:foregroundMark x1="8955" y1="28141" x2="8955" y2="28141"/>
                          <a14:foregroundMark x1="5970" y1="45226" x2="5970" y2="45226"/>
                          <a14:foregroundMark x1="5970" y1="45729" x2="5970" y2="45729"/>
                          <a14:foregroundMark x1="5330" y1="45226" x2="5330" y2="45226"/>
                          <a14:foregroundMark x1="5330" y1="37688" x2="5330" y2="37688"/>
                          <a14:foregroundMark x1="5330" y1="37186" x2="5330" y2="37186"/>
                          <a14:foregroundMark x1="5757" y1="32663" x2="5757" y2="32663"/>
                          <a14:foregroundMark x1="5757" y1="68844" x2="5757" y2="68844"/>
                          <a14:foregroundMark x1="5117" y1="68844" x2="5117" y2="68844"/>
                          <a14:foregroundMark x1="4264" y1="71357" x2="4264" y2="71357"/>
                          <a14:foregroundMark x1="4264" y1="71859" x2="4264" y2="72864"/>
                          <a14:foregroundMark x1="4691" y1="73869" x2="4691" y2="73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4327916" y="1248703"/>
              <a:ext cx="2313143" cy="98148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80902" y1="11196" x2="80902" y2="11196"/>
                          <a14:foregroundMark x1="82406" y1="13740" x2="82406" y2="13740"/>
                          <a14:foregroundMark x1="83158" y1="9924" x2="83158" y2="9924"/>
                          <a14:foregroundMark x1="81353" y1="24682" x2="81353" y2="24682"/>
                          <a14:foregroundMark x1="82406" y1="27735" x2="82406" y2="27735"/>
                          <a14:foregroundMark x1="83609" y1="30280" x2="83609" y2="30280"/>
                          <a14:foregroundMark x1="84361" y1="67430" x2="84361" y2="67430"/>
                          <a14:foregroundMark x1="82857" y1="71756" x2="82857" y2="71756"/>
                          <a14:foregroundMark x1="82406" y1="85242" x2="82406" y2="85242"/>
                          <a14:foregroundMark x1="82406" y1="85242" x2="82406" y2="85242"/>
                          <a14:foregroundMark x1="11880" y1="92366" x2="11880" y2="92366"/>
                          <a14:foregroundMark x1="13083" y1="92875" x2="13083" y2="92875"/>
                          <a14:foregroundMark x1="10376" y1="91094" x2="10376" y2="91094"/>
                          <a14:foregroundMark x1="11128" y1="10687" x2="11128" y2="10687"/>
                          <a14:foregroundMark x1="11128" y1="13232" x2="11128" y2="13232"/>
                          <a14:foregroundMark x1="51880" y1="5598" x2="51880" y2="5598"/>
                          <a14:foregroundMark x1="51880" y1="5598" x2="51880" y2="5598"/>
                          <a14:foregroundMark x1="48421" y1="8651" x2="48421" y2="8651"/>
                          <a14:foregroundMark x1="49624" y1="8142" x2="49624" y2="8142"/>
                          <a14:foregroundMark x1="49624" y1="8142" x2="49624" y2="8142"/>
                          <a14:foregroundMark x1="49624" y1="7379" x2="49624" y2="7379"/>
                          <a14:foregroundMark x1="38647" y1="9924" x2="37594" y2="9415"/>
                          <a14:foregroundMark x1="37143" y1="6870" x2="37143" y2="6870"/>
                          <a14:foregroundMark x1="37143" y1="6107" x2="37143" y2="6107"/>
                          <a14:foregroundMark x1="36090" y1="4835" x2="36090" y2="4835"/>
                          <a14:foregroundMark x1="36090" y1="4835" x2="34135" y2="4835"/>
                          <a14:foregroundMark x1="34135" y1="4835" x2="34135" y2="4835"/>
                          <a14:foregroundMark x1="33835" y1="5598" x2="33835" y2="5598"/>
                          <a14:foregroundMark x1="33835" y1="6870" x2="33835" y2="6870"/>
                          <a14:foregroundMark x1="33835" y1="8142" x2="33835" y2="8142"/>
                          <a14:foregroundMark x1="35639" y1="8142" x2="35639" y2="8142"/>
                          <a14:foregroundMark x1="37895" y1="7379" x2="39098" y2="6870"/>
                          <a14:foregroundMark x1="42406" y1="5598" x2="42406" y2="5598"/>
                          <a14:foregroundMark x1="46617" y1="5598" x2="46617" y2="5598"/>
                          <a14:foregroundMark x1="50827" y1="6107" x2="50827" y2="6107"/>
                          <a14:foregroundMark x1="53083" y1="6870" x2="53083" y2="6870"/>
                          <a14:foregroundMark x1="54135" y1="6870" x2="54135" y2="6870"/>
                          <a14:foregroundMark x1="54887" y1="8142" x2="54887" y2="8142"/>
                          <a14:foregroundMark x1="86165" y1="13232" x2="86165" y2="13232"/>
                          <a14:foregroundMark x1="89173" y1="30280" x2="89173" y2="30280"/>
                          <a14:foregroundMark x1="87368" y1="79389" x2="87368" y2="79389"/>
                          <a14:foregroundMark x1="87669" y1="85242" x2="87669" y2="85242"/>
                          <a14:foregroundMark x1="87669" y1="88550" x2="87669" y2="885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789570" y="5339881"/>
              <a:ext cx="1347268" cy="79620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8696" r="886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9704" y="1364638"/>
              <a:ext cx="908278" cy="2819613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8696" r="886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5400075" y="1415994"/>
              <a:ext cx="908279" cy="281961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37191" y="2245525"/>
              <a:ext cx="529198" cy="2276887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2751" y="1218376"/>
            <a:ext cx="1271051" cy="11333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017" b="96990" l="1493" r="987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9155" y="1971574"/>
            <a:ext cx="3036035" cy="25129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2779" y="1855723"/>
            <a:ext cx="1587066" cy="3845655"/>
          </a:xfrm>
          <a:prstGeom prst="rect">
            <a:avLst/>
          </a:prstGeom>
        </p:spPr>
      </p:pic>
      <p:cxnSp>
        <p:nvCxnSpPr>
          <p:cNvPr id="48" name="꺾인 연결선 47"/>
          <p:cNvCxnSpPr/>
          <p:nvPr/>
        </p:nvCxnSpPr>
        <p:spPr>
          <a:xfrm>
            <a:off x="5548565" y="1783279"/>
            <a:ext cx="10068" cy="3447500"/>
          </a:xfrm>
          <a:prstGeom prst="bentConnector3">
            <a:avLst>
              <a:gd name="adj1" fmla="val 1092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5558634" y="4778785"/>
            <a:ext cx="30406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0" descr="이더넷 - 무료 네트워킹개 아이콘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16" y="4470876"/>
            <a:ext cx="613100" cy="58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387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3539" y="4282262"/>
            <a:ext cx="1131984" cy="1604757"/>
          </a:xfrm>
          <a:prstGeom prst="rect">
            <a:avLst/>
          </a:prstGeom>
        </p:spPr>
      </p:pic>
      <p:cxnSp>
        <p:nvCxnSpPr>
          <p:cNvPr id="53" name="꺾인 연결선 52"/>
          <p:cNvCxnSpPr/>
          <p:nvPr/>
        </p:nvCxnSpPr>
        <p:spPr>
          <a:xfrm rot="10800000" flipH="1" flipV="1">
            <a:off x="3522401" y="3028649"/>
            <a:ext cx="894703" cy="2885388"/>
          </a:xfrm>
          <a:prstGeom prst="bentConnector4">
            <a:avLst>
              <a:gd name="adj1" fmla="val -60955"/>
              <a:gd name="adj2" fmla="val 1069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522400" y="3028649"/>
            <a:ext cx="447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823850" y="3991924"/>
            <a:ext cx="123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AI </a:t>
            </a:r>
            <a:r>
              <a:rPr lang="ko-KR" altLang="en-US" dirty="0" smtClean="0"/>
              <a:t>가속기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138655" y="2531824"/>
            <a:ext cx="93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TV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2261" y="1496941"/>
            <a:ext cx="876893" cy="32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820213" y="4163867"/>
            <a:ext cx="17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라즈베리파이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772346" y="4182299"/>
            <a:ext cx="98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이더넷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63987" y="1378964"/>
            <a:ext cx="167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도깨비 방망이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679799" y="1382338"/>
            <a:ext cx="167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회로도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65640" y="5627427"/>
            <a:ext cx="1536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 smtClean="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 smtClean="0">
                <a:latin typeface="+mj-ea"/>
                <a:ea typeface="+mj-ea"/>
              </a:rPr>
              <a:t>션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시스템 아키텍쳐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91628" y="2483058"/>
            <a:ext cx="1800000" cy="124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 rot="0">
            <a:off x="10091628" y="2361744"/>
            <a:ext cx="1800001" cy="1358288"/>
            <a:chOff x="9756229" y="2369708"/>
            <a:chExt cx="1800001" cy="13582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756230" y="2929627"/>
              <a:ext cx="1800000" cy="7983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 rot="10800000" flipV="1">
              <a:off x="9756229" y="2369708"/>
              <a:ext cx="1800000" cy="58359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Coral Accelerator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10086269" y="3795766"/>
            <a:ext cx="1805359" cy="1302438"/>
            <a:chOff x="9750870" y="3803730"/>
            <a:chExt cx="1805359" cy="1302438"/>
          </a:xfrm>
        </p:grpSpPr>
        <p:sp>
          <p:nvSpPr>
            <p:cNvPr id="11" name="직사각형 10"/>
            <p:cNvSpPr/>
            <p:nvPr/>
          </p:nvSpPr>
          <p:spPr>
            <a:xfrm>
              <a:off x="9750870" y="3803730"/>
              <a:ext cx="1805359" cy="130243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400"/>
            </a:p>
            <a:p>
              <a:pPr lvl="0" algn="ctr">
                <a:defRPr/>
              </a:pPr>
              <a:r>
                <a:rPr lang="en-US" altLang="ko-KR"/>
                <a:t>Botton</a:t>
              </a:r>
              <a:endParaRPr lang="en-US" altLang="ko-KR"/>
            </a:p>
            <a:p>
              <a:pPr lvl="0" algn="ctr">
                <a:defRPr/>
              </a:pPr>
              <a:r>
                <a:rPr lang="en-US" altLang="ko-KR"/>
                <a:t>Mic</a:t>
              </a:r>
              <a:endParaRPr lang="en-US" altLang="ko-KR"/>
            </a:p>
            <a:p>
              <a:pPr lvl="0" algn="ctr">
                <a:defRPr/>
              </a:pPr>
              <a:r>
                <a:rPr lang="en-US" altLang="ko-KR"/>
                <a:t>IMU</a:t>
              </a: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0800000" flipV="1">
              <a:off x="9756229" y="3803730"/>
              <a:ext cx="180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아두이노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100073" y="5182707"/>
            <a:ext cx="1800000" cy="13410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10091628" y="5161909"/>
            <a:ext cx="1800000" cy="1289208"/>
            <a:chOff x="9756229" y="5169873"/>
            <a:chExt cx="1800000" cy="128920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69226" y="5745339"/>
              <a:ext cx="1527371" cy="71374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5" name="직사각형 14"/>
            <p:cNvSpPr/>
            <p:nvPr/>
          </p:nvSpPr>
          <p:spPr>
            <a:xfrm rot="10800000" flipV="1">
              <a:off x="9756229" y="5169873"/>
              <a:ext cx="1800000" cy="58359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Google STT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2454442" y="2844714"/>
            <a:ext cx="3018519" cy="3628070"/>
            <a:chOff x="2264594" y="2369668"/>
            <a:chExt cx="2564080" cy="3628070"/>
          </a:xfrm>
        </p:grpSpPr>
        <p:sp>
          <p:nvSpPr>
            <p:cNvPr id="5" name="직사각형 4"/>
            <p:cNvSpPr/>
            <p:nvPr/>
          </p:nvSpPr>
          <p:spPr>
            <a:xfrm>
              <a:off x="2264597" y="2369668"/>
              <a:ext cx="2564077" cy="3628070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10800000" flipV="1">
              <a:off x="2264594" y="2380778"/>
              <a:ext cx="2564079" cy="548849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EC2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6295015" y="2844714"/>
            <a:ext cx="2673443" cy="3616961"/>
            <a:chOff x="6208295" y="2380777"/>
            <a:chExt cx="2673443" cy="3616961"/>
          </a:xfrm>
        </p:grpSpPr>
        <p:sp>
          <p:nvSpPr>
            <p:cNvPr id="6" name="직사각형 5"/>
            <p:cNvSpPr/>
            <p:nvPr/>
          </p:nvSpPr>
          <p:spPr>
            <a:xfrm>
              <a:off x="6208295" y="2380778"/>
              <a:ext cx="2673443" cy="361696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10800000" flipV="1">
              <a:off x="6213107" y="2380777"/>
              <a:ext cx="2668629" cy="548849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라즈베리파이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4" descr="웹캠 스톡 사진 및 일러스트 - iStock"/>
          <p:cNvPicPr>
            <a:picLocks noChangeAspect="1" noChangeArrowheads="1"/>
          </p:cNvPicPr>
          <p:nvPr/>
        </p:nvPicPr>
        <p:blipFill rotWithShape="1">
          <a:blip r:embed="rId5"/>
          <a:srcRect l="22240" t="17690" r="22720" b="17330"/>
          <a:stretch>
            <a:fillRect/>
          </a:stretch>
        </p:blipFill>
        <p:spPr>
          <a:xfrm>
            <a:off x="7114680" y="1111465"/>
            <a:ext cx="863898" cy="1019741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89662" y="1061029"/>
            <a:ext cx="1216460" cy="10701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5114863" y="1389155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TV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8188202" y="1382840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Camera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5" name="Picture 12" descr="데이터 베이스 - 무료 과학 기술개 아이콘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747419" y="4240509"/>
            <a:ext cx="679859" cy="97084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542639" y="5290486"/>
            <a:ext cx="1089418" cy="29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MariaDB</a:t>
            </a:r>
            <a:endParaRPr lang="ko-KR" altLang="en-US" sz="1400"/>
          </a:p>
        </p:txBody>
      </p:sp>
      <p:grpSp>
        <p:nvGrpSpPr>
          <p:cNvPr id="29" name="그룹 28"/>
          <p:cNvGrpSpPr/>
          <p:nvPr/>
        </p:nvGrpSpPr>
        <p:grpSpPr>
          <a:xfrm rot="0">
            <a:off x="3699708" y="3546891"/>
            <a:ext cx="1535302" cy="1343712"/>
            <a:chOff x="3759908" y="3471590"/>
            <a:chExt cx="1535302" cy="1343712"/>
          </a:xfrm>
        </p:grpSpPr>
        <p:sp>
          <p:nvSpPr>
            <p:cNvPr id="27" name="직사각형 26"/>
            <p:cNvSpPr/>
            <p:nvPr/>
          </p:nvSpPr>
          <p:spPr>
            <a:xfrm>
              <a:off x="3761091" y="3497261"/>
              <a:ext cx="1534119" cy="131804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관리자 페이지</a:t>
              </a:r>
              <a:endParaRPr lang="ko-KR" altLang="en-US" sz="1700"/>
            </a:p>
            <a:p>
              <a:pPr lvl="0" algn="ctr">
                <a:defRPr/>
              </a:pPr>
              <a:r>
                <a:rPr lang="ko-KR" altLang="en-US" sz="1700"/>
                <a:t>로그인 페이지</a:t>
              </a:r>
              <a:endParaRPr lang="ko-KR" altLang="en-US" sz="170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59908" y="3471590"/>
              <a:ext cx="1535302" cy="522894"/>
            </a:xfrm>
            <a:prstGeom prst="rect">
              <a:avLst/>
            </a:prstGeom>
          </p:spPr>
        </p:pic>
      </p:grpSp>
      <p:cxnSp>
        <p:nvCxnSpPr>
          <p:cNvPr id="30" name="직선 화살표 연결선 29"/>
          <p:cNvCxnSpPr/>
          <p:nvPr/>
        </p:nvCxnSpPr>
        <p:spPr>
          <a:xfrm flipH="1">
            <a:off x="3961454" y="4898649"/>
            <a:ext cx="900" cy="3722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35421" y="4929758"/>
            <a:ext cx="1296718" cy="297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REST API</a:t>
            </a:r>
            <a:endParaRPr lang="ko-KR" altLang="en-US" sz="1400"/>
          </a:p>
        </p:txBody>
      </p:sp>
      <p:grpSp>
        <p:nvGrpSpPr>
          <p:cNvPr id="35" name="그룹 34"/>
          <p:cNvGrpSpPr/>
          <p:nvPr/>
        </p:nvGrpSpPr>
        <p:grpSpPr>
          <a:xfrm rot="0">
            <a:off x="3699708" y="5206376"/>
            <a:ext cx="1535302" cy="1113373"/>
            <a:chOff x="3699708" y="5292602"/>
            <a:chExt cx="1535302" cy="1113373"/>
          </a:xfrm>
        </p:grpSpPr>
        <p:sp>
          <p:nvSpPr>
            <p:cNvPr id="32" name="직사각형 31"/>
            <p:cNvSpPr/>
            <p:nvPr/>
          </p:nvSpPr>
          <p:spPr>
            <a:xfrm>
              <a:off x="3699708" y="5365124"/>
              <a:ext cx="1535302" cy="1040851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2800"/>
            </a:p>
            <a:p>
              <a:pPr lvl="0" algn="ctr">
                <a:defRPr/>
              </a:pPr>
              <a:r>
                <a:rPr lang="en-US" altLang="ko-KR"/>
                <a:t>REST</a:t>
              </a:r>
              <a:r>
                <a:rPr lang="ko-KR" altLang="en-US"/>
                <a:t> 서버</a:t>
              </a:r>
              <a:endParaRPr lang="ko-KR" altLang="en-US"/>
            </a:p>
            <a:p>
              <a:pPr lvl="0" algn="ctr">
                <a:defRPr/>
              </a:pPr>
              <a:r>
                <a:rPr lang="ko-KR" altLang="en-US"/>
                <a:t>리소스 파일 </a:t>
              </a:r>
              <a:endParaRPr lang="ko-KR" altLang="en-US"/>
            </a:p>
          </p:txBody>
        </p:sp>
        <p:pic>
          <p:nvPicPr>
            <p:cNvPr id="33" name="Picture 14" descr="스프링(Spring), 스프링 부트(Spring Boot)란? 개념 정리 - Easy is Perfect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745440" y="5292602"/>
              <a:ext cx="1457681" cy="624720"/>
            </a:xfrm>
            <a:prstGeom prst="rect">
              <a:avLst/>
            </a:prstGeom>
            <a:noFill/>
          </p:spPr>
        </p:pic>
      </p:grpSp>
      <p:cxnSp>
        <p:nvCxnSpPr>
          <p:cNvPr id="36" name="직선 화살표 연결선 35"/>
          <p:cNvCxnSpPr/>
          <p:nvPr/>
        </p:nvCxnSpPr>
        <p:spPr>
          <a:xfrm flipH="1">
            <a:off x="5487883" y="5615364"/>
            <a:ext cx="796906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6361" y="5017288"/>
            <a:ext cx="1079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REST</a:t>
            </a:r>
            <a:endParaRPr lang="en-US" altLang="ko-KR" sz="1400"/>
          </a:p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grpSp>
        <p:nvGrpSpPr>
          <p:cNvPr id="40" name="그룹 39"/>
          <p:cNvGrpSpPr/>
          <p:nvPr/>
        </p:nvGrpSpPr>
        <p:grpSpPr>
          <a:xfrm rot="0">
            <a:off x="6494913" y="3681127"/>
            <a:ext cx="493757" cy="2507145"/>
            <a:chOff x="3736527" y="2731618"/>
            <a:chExt cx="493757" cy="2507145"/>
          </a:xfrm>
        </p:grpSpPr>
        <p:sp>
          <p:nvSpPr>
            <p:cNvPr id="41" name="직사각형 40"/>
            <p:cNvSpPr/>
            <p:nvPr/>
          </p:nvSpPr>
          <p:spPr>
            <a:xfrm>
              <a:off x="3755621" y="2731618"/>
              <a:ext cx="474663" cy="250714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동화</a:t>
              </a:r>
              <a:endParaRPr lang="ko-KR" altLang="en-US" sz="1700"/>
            </a:p>
            <a:p>
              <a:pPr lvl="0" algn="ctr">
                <a:defRPr/>
              </a:pPr>
              <a:r>
                <a:rPr lang="ko-KR" altLang="en-US" sz="1700"/>
                <a:t>전개</a:t>
              </a:r>
              <a:endParaRPr lang="ko-KR" altLang="en-US" sz="1700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0"/>
            <a:srcRect l="5010" t="7790" r="70750" b="8520"/>
            <a:stretch>
              <a:fillRect/>
            </a:stretch>
          </p:blipFill>
          <p:spPr>
            <a:xfrm>
              <a:off x="3736527" y="2731618"/>
              <a:ext cx="477715" cy="520172"/>
            </a:xfrm>
            <a:prstGeom prst="rect">
              <a:avLst/>
            </a:prstGeom>
          </p:spPr>
        </p:pic>
      </p:grpSp>
      <p:cxnSp>
        <p:nvCxnSpPr>
          <p:cNvPr id="44" name="직선 화살표 연결선 43"/>
          <p:cNvCxnSpPr/>
          <p:nvPr/>
        </p:nvCxnSpPr>
        <p:spPr>
          <a:xfrm flipH="1" flipV="1">
            <a:off x="6359183" y="1809273"/>
            <a:ext cx="5162" cy="10354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06122" y="2175282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/>
              <a:t>Micro</a:t>
            </a:r>
            <a:r>
              <a:rPr lang="ko-KR" altLang="en-US" sz="1400"/>
              <a:t> </a:t>
            </a:r>
            <a:r>
              <a:rPr lang="en-US" altLang="ko-KR" sz="1400"/>
              <a:t>HDMI</a:t>
            </a:r>
            <a:endParaRPr lang="ko-KR" altLang="en-US" sz="1400"/>
          </a:p>
        </p:txBody>
      </p:sp>
      <p:grpSp>
        <p:nvGrpSpPr>
          <p:cNvPr id="49" name="그룹 48"/>
          <p:cNvGrpSpPr/>
          <p:nvPr/>
        </p:nvGrpSpPr>
        <p:grpSpPr>
          <a:xfrm rot="0">
            <a:off x="7203855" y="4231582"/>
            <a:ext cx="1545897" cy="1635669"/>
            <a:chOff x="7143244" y="3744898"/>
            <a:chExt cx="1545897" cy="1635669"/>
          </a:xfrm>
        </p:grpSpPr>
        <p:sp>
          <p:nvSpPr>
            <p:cNvPr id="47" name="직사각형 46"/>
            <p:cNvSpPr/>
            <p:nvPr/>
          </p:nvSpPr>
          <p:spPr>
            <a:xfrm>
              <a:off x="7143244" y="3744898"/>
              <a:ext cx="1545125" cy="163566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1000"/>
            </a:p>
            <a:p>
              <a:pPr lvl="0" algn="ctr">
                <a:defRPr/>
              </a:pPr>
              <a:r>
                <a:rPr lang="en-US" altLang="ko-KR"/>
                <a:t>AAC </a:t>
              </a:r>
              <a:r>
                <a:rPr lang="ko-KR" altLang="en-US"/>
                <a:t>파일</a:t>
              </a:r>
              <a:endParaRPr lang="en-US" altLang="ko-KR"/>
            </a:p>
          </p:txBody>
        </p:sp>
        <p:sp>
          <p:nvSpPr>
            <p:cNvPr id="48" name="직사각형 47"/>
            <p:cNvSpPr/>
            <p:nvPr/>
          </p:nvSpPr>
          <p:spPr>
            <a:xfrm rot="10800000" flipV="1">
              <a:off x="7148603" y="3744898"/>
              <a:ext cx="1540538" cy="5247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녹음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 flipH="1">
            <a:off x="8735947" y="4406804"/>
            <a:ext cx="13179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972629" y="6094247"/>
            <a:ext cx="31274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64165" y="4099027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Bluetooth</a:t>
            </a: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8864023" y="2529289"/>
            <a:ext cx="1296718" cy="2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영상 데이터</a:t>
            </a:r>
            <a:endParaRPr lang="ko-KR" alt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8918530" y="5237535"/>
            <a:ext cx="931034" cy="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cxnSp>
        <p:nvCxnSpPr>
          <p:cNvPr id="55" name="꺾인 연결선 54"/>
          <p:cNvCxnSpPr/>
          <p:nvPr/>
        </p:nvCxnSpPr>
        <p:spPr>
          <a:xfrm rot="16200000" flipH="1">
            <a:off x="8626859" y="1389694"/>
            <a:ext cx="1026112" cy="186028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6988671" y="3672547"/>
            <a:ext cx="3097598" cy="8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91157" y="2545067"/>
            <a:ext cx="1296718" cy="291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좌표 데이터</a:t>
            </a:r>
            <a:endParaRPr lang="ko-KR" altLang="en-US" sz="140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8698035" y="4758331"/>
            <a:ext cx="1372024" cy="66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00243" y="3401428"/>
            <a:ext cx="1351042" cy="29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8288644" y="2127671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1" name="TextBox 60"/>
          <p:cNvSpPr txBox="1"/>
          <p:nvPr/>
        </p:nvSpPr>
        <p:spPr>
          <a:xfrm>
            <a:off x="7195151" y="6126973"/>
            <a:ext cx="156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텍스트 데이터</a:t>
            </a:r>
            <a:endParaRPr lang="ko-KR" altLang="en-US" sz="1400"/>
          </a:p>
        </p:txBody>
      </p:sp>
      <p:sp>
        <p:nvSpPr>
          <p:cNvPr id="74" name="TextBox 73"/>
          <p:cNvSpPr txBox="1"/>
          <p:nvPr/>
        </p:nvSpPr>
        <p:spPr>
          <a:xfrm>
            <a:off x="7309177" y="3727440"/>
            <a:ext cx="1296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좌표 데이터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727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[R] 38"/>
          <p:cNvSpPr/>
          <p:nvPr/>
        </p:nvSpPr>
        <p:spPr>
          <a:xfrm>
            <a:off x="4792278" y="5158687"/>
            <a:ext cx="4635569" cy="637540"/>
          </a:xfrm>
          <a:prstGeom prst="rightArrow">
            <a:avLst>
              <a:gd name="adj1" fmla="val 50000"/>
              <a:gd name="adj2" fmla="val 45024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" name="오른쪽 화살표[R] 3"/>
          <p:cNvSpPr/>
          <p:nvPr/>
        </p:nvSpPr>
        <p:spPr>
          <a:xfrm>
            <a:off x="4265934" y="1832811"/>
            <a:ext cx="4107018" cy="637540"/>
          </a:xfrm>
          <a:prstGeom prst="rightArrow">
            <a:avLst>
              <a:gd name="adj1" fmla="val 50000"/>
              <a:gd name="adj2" fmla="val 63403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56410" y="1344755"/>
            <a:ext cx="1851026" cy="164776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>
                <a:latin typeface="+mj-ea"/>
                <a:ea typeface="+mj-ea"/>
              </a:rPr>
              <a:t>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핵심기능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7197" y="1094093"/>
            <a:ext cx="3002464" cy="221431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65934" y="2160618"/>
            <a:ext cx="1800000" cy="7983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en-US" altLang="ko-Kore-KR">
                <a:solidFill>
                  <a:sysClr val="windowText" lastClr="000000"/>
                </a:solidFill>
              </a:rPr>
              <a:t>MoveNet</a:t>
            </a: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5934" y="1362249"/>
            <a:ext cx="1800000" cy="7983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3490" y="899148"/>
            <a:ext cx="3477237" cy="2472701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8956446" y="1236692"/>
            <a:ext cx="744228" cy="71414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sz="1300">
                <a:solidFill>
                  <a:schemeClr val="bg1"/>
                </a:solidFill>
              </a:rPr>
              <a:t>오른손</a:t>
            </a:r>
            <a:endParaRPr kumimoji="1" lang="ko-Kore-KR" altLang="en-US" sz="130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5037718" y="4847534"/>
            <a:ext cx="1809939" cy="1303436"/>
            <a:chOff x="5262057" y="4665810"/>
            <a:chExt cx="1809939" cy="1303436"/>
          </a:xfrm>
        </p:grpSpPr>
        <p:grpSp>
          <p:nvGrpSpPr>
            <p:cNvPr id="82" name="그룹 81"/>
            <p:cNvGrpSpPr/>
            <p:nvPr/>
          </p:nvGrpSpPr>
          <p:grpSpPr>
            <a:xfrm rot="0">
              <a:off x="5262057" y="4666808"/>
              <a:ext cx="1809939" cy="1302438"/>
              <a:chOff x="9756229" y="3783852"/>
              <a:chExt cx="1809939" cy="1302438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9760809" y="3783852"/>
                <a:ext cx="1805359" cy="1302438"/>
              </a:xfrm>
              <a:prstGeom prst="rect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/>
              </a:p>
              <a:p>
                <a:pPr lvl="0" algn="ctr">
                  <a:defRPr/>
                </a:pPr>
                <a:endParaRPr lang="en-US" altLang="ko-KR" sz="400"/>
              </a:p>
              <a:p>
                <a:pPr lvl="0" algn="ctr">
                  <a:defRPr/>
                </a:pPr>
                <a:r>
                  <a:rPr lang="en-US" altLang="ko-KR"/>
                  <a:t>Mic</a:t>
                </a:r>
                <a:endParaRPr lang="en-US" altLang="ko-KR"/>
              </a:p>
              <a:p>
                <a:pPr lvl="0" algn="ctr">
                  <a:defRPr/>
                </a:pPr>
                <a:r>
                  <a:rPr lang="en-US" altLang="ko-KR"/>
                  <a:t>5s </a:t>
                </a:r>
                <a:r>
                  <a:rPr lang="ko-KR" altLang="en-US"/>
                  <a:t>녹음</a:t>
                </a:r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10800000" flipV="1">
                <a:off x="9756229" y="3803730"/>
                <a:ext cx="180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b="1">
                    <a:solidFill>
                      <a:schemeClr val="bg1"/>
                    </a:solidFill>
                  </a:rPr>
                  <a:t>    아두이노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1258" y="4665810"/>
              <a:ext cx="398989" cy="36622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20591" y="1848131"/>
            <a:ext cx="1553873" cy="5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행동미션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591" y="5161442"/>
            <a:ext cx="1553873" cy="51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단어미션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1533" y="4769300"/>
            <a:ext cx="2610678" cy="144200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7154283" y="4837975"/>
            <a:ext cx="1802985" cy="1293773"/>
            <a:chOff x="7052760" y="4690211"/>
            <a:chExt cx="1802985" cy="1361809"/>
          </a:xfrm>
        </p:grpSpPr>
        <p:sp>
          <p:nvSpPr>
            <p:cNvPr id="34" name="직사각형 33"/>
            <p:cNvSpPr/>
            <p:nvPr/>
          </p:nvSpPr>
          <p:spPr>
            <a:xfrm>
              <a:off x="7052760" y="4711009"/>
              <a:ext cx="1800000" cy="13410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0">
              <a:off x="7055745" y="4690211"/>
              <a:ext cx="1800000" cy="1289208"/>
              <a:chOff x="9767659" y="5169873"/>
              <a:chExt cx="1800000" cy="128920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869226" y="5745339"/>
                <a:ext cx="1527371" cy="71374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7" name="직사각형 36"/>
              <p:cNvSpPr/>
              <p:nvPr/>
            </p:nvSpPr>
            <p:spPr>
              <a:xfrm rot="10800000" flipV="1">
                <a:off x="9767659" y="5169873"/>
                <a:ext cx="1800000" cy="583598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b="1">
                    <a:solidFill>
                      <a:schemeClr val="bg1"/>
                    </a:solidFill>
                  </a:rPr>
                  <a:t>Google STT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88390" y="4741904"/>
            <a:ext cx="2596099" cy="1444410"/>
          </a:xfrm>
          <a:prstGeom prst="rect">
            <a:avLst/>
          </a:prstGeom>
        </p:spPr>
      </p:pic>
      <p:pic>
        <p:nvPicPr>
          <p:cNvPr id="93" name="그림 8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74464" y="3734033"/>
            <a:ext cx="10417536" cy="360002"/>
          </a:xfrm>
          <a:prstGeom prst="rect">
            <a:avLst/>
          </a:prstGeom>
        </p:spPr>
      </p:pic>
      <p:sp>
        <p:nvSpPr>
          <p:cNvPr id="94" name="직사각형 1"/>
          <p:cNvSpPr/>
          <p:nvPr/>
        </p:nvSpPr>
        <p:spPr>
          <a:xfrm>
            <a:off x="1" y="3740140"/>
            <a:ext cx="1995056" cy="3538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ore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931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 rotWithShape="1">
          <a:blip r:embed="rId2"/>
          <a:srcRect r="2510" b="546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9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03</a:t>
            </a:r>
            <a:r>
              <a: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 기대효과</a:t>
            </a:r>
            <a:endPara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03</a:t>
            </a:r>
            <a:r>
              <a:rPr lang="ko-KR" altLang="en-US" sz="10000">
                <a:latin typeface="+mj-ea"/>
                <a:ea typeface="+mj-ea"/>
              </a:rPr>
              <a:t> 기대효과</a:t>
            </a:r>
            <a:endParaRPr lang="ko-KR" altLang="en-US" sz="10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326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rcRect r="3180" b="6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2290868" y="2775097"/>
            <a:ext cx="7915064" cy="16140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01 </a:t>
            </a:r>
            <a:r>
              <a: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기획 배경</a:t>
            </a:r>
            <a:endPara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8468" y="2622697"/>
            <a:ext cx="7915064" cy="1612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latin typeface="+mj-ea"/>
                <a:ea typeface="+mj-ea"/>
              </a:rPr>
              <a:t>01 </a:t>
            </a:r>
            <a:r>
              <a:rPr lang="ko-KR" altLang="en-US" sz="10000">
                <a:latin typeface="+mj-ea"/>
                <a:ea typeface="+mj-ea"/>
              </a:rPr>
              <a:t>기획 배경</a:t>
            </a:r>
            <a:endParaRPr lang="ko-KR" altLang="en-US" sz="10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899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04" y="3108897"/>
            <a:ext cx="96488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04" y="1242269"/>
            <a:ext cx="9429750" cy="1762125"/>
          </a:xfrm>
          <a:prstGeom prst="rect">
            <a:avLst/>
          </a:prstGeom>
        </p:spPr>
      </p:pic>
      <p:sp>
        <p:nvSpPr>
          <p:cNvPr id="9" name="평행 사변형 8"/>
          <p:cNvSpPr/>
          <p:nvPr/>
        </p:nvSpPr>
        <p:spPr>
          <a:xfrm>
            <a:off x="2355804" y="1649385"/>
            <a:ext cx="4602460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7018427" y="1649384"/>
            <a:ext cx="3288167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4787292" y="3916296"/>
            <a:ext cx="4465649" cy="215153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13479" y="1184554"/>
            <a:ext cx="9776278" cy="2626533"/>
            <a:chOff x="2554151" y="1179610"/>
            <a:chExt cx="9776278" cy="26265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2205"/>
            <a:stretch/>
          </p:blipFill>
          <p:spPr>
            <a:xfrm rot="21074785">
              <a:off x="2554151" y="1179610"/>
              <a:ext cx="9776278" cy="210633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6" name="평행 사변형 15"/>
            <p:cNvSpPr/>
            <p:nvPr/>
          </p:nvSpPr>
          <p:spPr>
            <a:xfrm rot="21033623">
              <a:off x="2783773" y="3380784"/>
              <a:ext cx="2184339" cy="425359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 rot="619109">
            <a:off x="7123904" y="1836369"/>
            <a:ext cx="4924296" cy="4018368"/>
            <a:chOff x="6203498" y="417028"/>
            <a:chExt cx="5227862" cy="43401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3498" y="417028"/>
              <a:ext cx="5227862" cy="43401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평행 사변형 12"/>
            <p:cNvSpPr/>
            <p:nvPr/>
          </p:nvSpPr>
          <p:spPr>
            <a:xfrm>
              <a:off x="7103993" y="3741823"/>
              <a:ext cx="4327367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6239158" y="4274888"/>
              <a:ext cx="2220624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389901" y="2678378"/>
            <a:ext cx="8796839" cy="3820404"/>
            <a:chOff x="2389901" y="2678378"/>
            <a:chExt cx="8796839" cy="38204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901" y="2678378"/>
              <a:ext cx="8796839" cy="38204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평행 사변형 20"/>
            <p:cNvSpPr/>
            <p:nvPr/>
          </p:nvSpPr>
          <p:spPr>
            <a:xfrm>
              <a:off x="6245761" y="4023470"/>
              <a:ext cx="182922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5637185" y="2756756"/>
              <a:ext cx="4313219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6398107" y="3590012"/>
              <a:ext cx="2945986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3899110" y="5295901"/>
              <a:ext cx="324058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2855595" y="6106688"/>
              <a:ext cx="4744541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536736" y="5711329"/>
              <a:ext cx="2678172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1484" y="4773539"/>
            <a:ext cx="2088722" cy="4442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조유빈</a:t>
            </a:r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4470685" y="2638287"/>
            <a:ext cx="1184368" cy="445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조승현</a:t>
            </a:r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7389486" y="4773539"/>
            <a:ext cx="2088722" cy="4442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김지호</a:t>
            </a: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5921239" y="2908044"/>
            <a:ext cx="1099791" cy="4401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고현영</a:t>
            </a:r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7229192" y="2967335"/>
            <a:ext cx="1080242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유승규</a:t>
            </a:r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8631964" y="2978765"/>
            <a:ext cx="1219854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박상현</a:t>
            </a:r>
            <a:endParaRPr lang="ko-KR" altLang="en-US" sz="2400"/>
          </a:p>
        </p:txBody>
      </p:sp>
      <p:sp>
        <p:nvSpPr>
          <p:cNvPr id="20" name="직사각형 7"/>
          <p:cNvSpPr/>
          <p:nvPr/>
        </p:nvSpPr>
        <p:spPr>
          <a:xfrm>
            <a:off x="4489735" y="2657337"/>
            <a:ext cx="1184368" cy="445908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1" name="직사각형 9"/>
          <p:cNvSpPr/>
          <p:nvPr/>
        </p:nvSpPr>
        <p:spPr>
          <a:xfrm>
            <a:off x="5960510" y="2912090"/>
            <a:ext cx="1047420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2" name="직사각형 10"/>
          <p:cNvSpPr/>
          <p:nvPr/>
        </p:nvSpPr>
        <p:spPr>
          <a:xfrm>
            <a:off x="7210356" y="2978765"/>
            <a:ext cx="1080242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3" name="직사각형 11"/>
          <p:cNvSpPr/>
          <p:nvPr/>
        </p:nvSpPr>
        <p:spPr>
          <a:xfrm>
            <a:off x="8645235" y="2978765"/>
            <a:ext cx="1219854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4" name="직사각형 5"/>
          <p:cNvSpPr/>
          <p:nvPr/>
        </p:nvSpPr>
        <p:spPr>
          <a:xfrm>
            <a:off x="4341698" y="4767759"/>
            <a:ext cx="2088722" cy="4442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프론트엔드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5" name="직사각형 8"/>
          <p:cNvSpPr/>
          <p:nvPr/>
        </p:nvSpPr>
        <p:spPr>
          <a:xfrm>
            <a:off x="7380175" y="4763051"/>
            <a:ext cx="2088722" cy="4442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 /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팀장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089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1" animBg="1"/>
      <p:bldP spid="10" grpId="2" animBg="1"/>
      <p:bldP spid="21" grpId="3" animBg="1"/>
      <p:bldP spid="11" grpId="4" animBg="1"/>
      <p:bldP spid="22" grpId="5" animBg="1"/>
      <p:bldP spid="12" grpId="6" animBg="1"/>
      <p:bldP spid="23" grpId="7" animBg="1"/>
      <p:bldP spid="6" grpId="8" animBg="1"/>
      <p:bldP spid="24" grpId="9" animBg="1"/>
      <p:bldP spid="25" grpId="10" animBg="1"/>
      <p:bldP spid="9" grpId="11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5307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Backend</a:t>
            </a:r>
            <a:endParaRPr lang="en-US" altLang="ko-KR" sz="280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31963" y="2978765"/>
            <a:ext cx="1294769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백엔드</a:t>
            </a:r>
            <a:endParaRPr lang="ko-KR" altLang="en-US" sz="2400"/>
          </a:p>
        </p:txBody>
      </p:sp>
      <p:sp>
        <p:nvSpPr>
          <p:cNvPr id="23" name="직사각형 7"/>
          <p:cNvSpPr/>
          <p:nvPr/>
        </p:nvSpPr>
        <p:spPr>
          <a:xfrm>
            <a:off x="4470685" y="2638287"/>
            <a:ext cx="1184368" cy="451103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6" name="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0975" y="1597104"/>
            <a:ext cx="5014839" cy="128897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9625" y="2410753"/>
            <a:ext cx="6463281" cy="2569893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67239" y="4757113"/>
            <a:ext cx="5207298" cy="1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96356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Frontend</a:t>
            </a:r>
            <a:endParaRPr lang="en-US" altLang="ko-KR" sz="2800">
              <a:latin typeface="+mj-ea"/>
              <a:ea typeface="+mj-ea"/>
            </a:endParaRPr>
          </a:p>
        </p:txBody>
      </p:sp>
      <p:grpSp>
        <p:nvGrpSpPr>
          <p:cNvPr id="20" name=""/>
          <p:cNvGrpSpPr/>
          <p:nvPr/>
        </p:nvGrpSpPr>
        <p:grpSpPr>
          <a:xfrm rot="0"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341484" y="4773539"/>
              <a:ext cx="20887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  <a:endParaRPr lang="en-US" altLang="ko-KR" sz="2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00592" y="2978765"/>
              <a:ext cx="1785092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  <a:endParaRPr lang="ko-KR" altLang="en-US" sz="2400"/>
            </a:p>
          </p:txBody>
        </p:sp>
      </p:grpSp>
      <p:sp>
        <p:nvSpPr>
          <p:cNvPr id="23" name="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3116" y="1701568"/>
            <a:ext cx="5144225" cy="1727431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6198" y="2457448"/>
            <a:ext cx="2914650" cy="291465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3448" y="4181473"/>
            <a:ext cx="4286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 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IoT</a:t>
            </a:r>
            <a:endParaRPr lang="en-US" altLang="ko-KR" sz="2800">
              <a:latin typeface="+mj-ea"/>
              <a:ea typeface="+mj-ea"/>
            </a:endParaRPr>
          </a:p>
        </p:txBody>
      </p:sp>
      <p:grpSp>
        <p:nvGrpSpPr>
          <p:cNvPr id="20" name=""/>
          <p:cNvGrpSpPr/>
          <p:nvPr/>
        </p:nvGrpSpPr>
        <p:grpSpPr>
          <a:xfrm rot="0"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503786" y="4640189"/>
              <a:ext cx="14791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  <a:endParaRPr lang="en-US" altLang="ko-KR" sz="2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81962" y="2967335"/>
              <a:ext cx="1047420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  <a:endParaRPr lang="en-US" altLang="ko-KR" sz="2400"/>
            </a:p>
          </p:txBody>
        </p:sp>
      </p:grpSp>
      <p:sp>
        <p:nvSpPr>
          <p:cNvPr id="21" name="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9113" y="1881187"/>
            <a:ext cx="5712012" cy="157638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8349" y="3752908"/>
            <a:ext cx="2976900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51690" y="2714470"/>
            <a:ext cx="4609991" cy="1429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8800" spc="-30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  <a:endParaRPr lang="en-US" altLang="ko-KR" sz="88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34664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70740" y="2885920"/>
            <a:ext cx="4609992" cy="115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000" spc="-30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7000" spc="-30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en-US" altLang="ko-KR" sz="70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9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3456" y="3695700"/>
            <a:ext cx="1520419" cy="15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8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443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0"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23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53124"/>
            <a:ext cx="9528463" cy="5444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9" y="556496"/>
            <a:ext cx="4341379" cy="43413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9690" y="5154487"/>
            <a:ext cx="612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입모양을 통해 말하기와 듣기를 학습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85160" y="1288688"/>
            <a:ext cx="4598894" cy="4598894"/>
            <a:chOff x="14417424" y="1612648"/>
            <a:chExt cx="4598894" cy="4598894"/>
          </a:xfrm>
        </p:grpSpPr>
        <p:sp>
          <p:nvSpPr>
            <p:cNvPr id="17" name="타원 16"/>
            <p:cNvSpPr/>
            <p:nvPr/>
          </p:nvSpPr>
          <p:spPr>
            <a:xfrm>
              <a:off x="15271248" y="2769095"/>
              <a:ext cx="2891246" cy="2134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7424" y="1612648"/>
              <a:ext cx="4598894" cy="459889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70153" y="5876750"/>
            <a:ext cx="962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→ 마스크로 인해 입모양이 보이지 않고</a:t>
            </a:r>
            <a:r>
              <a:rPr lang="en-US" altLang="ko-KR" sz="2800" smtClean="0">
                <a:latin typeface="+mj-ea"/>
                <a:ea typeface="+mj-ea"/>
              </a:rPr>
              <a:t>, </a:t>
            </a:r>
            <a:r>
              <a:rPr lang="ko-KR" altLang="en-US" sz="2800" smtClean="0">
                <a:latin typeface="+mj-ea"/>
                <a:ea typeface="+mj-ea"/>
              </a:rPr>
              <a:t>소리가 명확하지 않음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816"/>
            <a:ext cx="1995055" cy="68544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latin typeface="+mj-ea"/>
                <a:ea typeface="+mj-ea"/>
              </a:rPr>
              <a:t>기획 배경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9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5" cy="685443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37493"/>
            <a:ext cx="9528463" cy="54448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86545">
            <a:off x="9276316" y="2610630"/>
            <a:ext cx="1636738" cy="16367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846076">
            <a:off x="7745691" y="2988203"/>
            <a:ext cx="2087072" cy="20870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16004" y="3514828"/>
            <a:ext cx="1302728" cy="142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8800">
                <a:latin typeface="+mj-ea"/>
                <a:ea typeface="+mj-ea"/>
              </a:rPr>
              <a:t>+</a:t>
            </a:r>
            <a:endParaRPr lang="ko-KR" altLang="en-US" sz="880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3247" y="1359022"/>
            <a:ext cx="920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latin typeface="+mj-ea"/>
                <a:ea typeface="+mj-ea"/>
              </a:rPr>
              <a:t>어떻게 더 재밌게 배우게 할 수 있을까</a:t>
            </a:r>
            <a:r>
              <a:rPr lang="en-US" altLang="ko-KR" sz="3600" smtClean="0">
                <a:latin typeface="+mj-ea"/>
                <a:ea typeface="+mj-ea"/>
              </a:rPr>
              <a:t>?</a:t>
            </a:r>
            <a:endParaRPr lang="ko-KR" altLang="en-US" sz="360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latin typeface="+mj-ea"/>
                <a:ea typeface="+mj-ea"/>
              </a:rPr>
              <a:t>기획 배경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54825" y="2643780"/>
            <a:ext cx="2524782" cy="2565979"/>
          </a:xfrm>
          <a:prstGeom prst="rect">
            <a:avLst/>
          </a:prstGeom>
        </p:spPr>
      </p:pic>
      <p:sp>
        <p:nvSpPr>
          <p:cNvPr id="29" name="TextBox 24"/>
          <p:cNvSpPr txBox="1"/>
          <p:nvPr/>
        </p:nvSpPr>
        <p:spPr>
          <a:xfrm>
            <a:off x="2648008" y="5322833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놀이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Activity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7148748" y="5327420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동화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Fairy Tale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</p:spTree>
    <p:extLst>
      <p:ext uri="{BB962C8B-B14F-4D97-AF65-F5344CB8AC3E}">
        <p14:creationId xmlns:p14="http://schemas.microsoft.com/office/powerpoint/2010/main" val="380463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1" animBg="1"/>
      <p:bldP spid="30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02</a:t>
            </a:r>
            <a:r>
              <a: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G마켓 산스 TTF Bold"/>
                <a:ea typeface="G마켓 산스 TTF Bold"/>
              </a:rPr>
              <a:t> 솔루션</a:t>
            </a:r>
            <a:endParaRPr xmlns:mc="http://schemas.openxmlformats.org/markup-compatibility/2006" xmlns:hp="http://schemas.haansoft.com/office/presentation/8.0" kumimoji="0" lang="ko-KR" altLang="en-US" sz="10000" b="0" i="0" u="none" strike="noStrike" kern="1200" cap="none" spc="0" normalizeH="0" baseline="0" mc:Ignorable="hp" hp:hslEmbossed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02</a:t>
            </a:r>
            <a:r>
              <a:rPr lang="ko-KR" altLang="en-US" sz="10000">
                <a:latin typeface="+mj-ea"/>
                <a:ea typeface="+mj-ea"/>
              </a:rPr>
              <a:t> 솔루션</a:t>
            </a:r>
            <a:endParaRPr lang="ko-KR" altLang="en-US" sz="10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254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2718" y="2378568"/>
            <a:ext cx="7999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latin typeface="+mn-ea"/>
              </a:rPr>
              <a:t>동화와</a:t>
            </a:r>
            <a:r>
              <a:rPr lang="en-US" altLang="ko-KR" sz="3600" smtClean="0">
                <a:latin typeface="+mn-ea"/>
              </a:rPr>
              <a:t> </a:t>
            </a:r>
            <a:r>
              <a:rPr lang="ko-KR" altLang="en-US" sz="3600" smtClean="0">
                <a:latin typeface="+mn-ea"/>
              </a:rPr>
              <a:t>놀이로 배우는</a:t>
            </a:r>
            <a:endParaRPr lang="en-US" altLang="ko-KR" sz="3600" smtClean="0">
              <a:latin typeface="+mn-ea"/>
            </a:endParaRPr>
          </a:p>
          <a:p>
            <a:pPr algn="ctr"/>
            <a:r>
              <a:rPr lang="ko-KR" altLang="en-US" sz="3600" smtClean="0">
                <a:latin typeface="+mn-ea"/>
              </a:rPr>
              <a:t>영유아 언어발달 도구</a:t>
            </a:r>
            <a:endParaRPr lang="ko-KR" altLang="en-US" sz="360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2719" y="3560626"/>
            <a:ext cx="7999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atin typeface="+mj-ea"/>
                <a:ea typeface="+mj-ea"/>
              </a:rPr>
              <a:t>동화상자</a:t>
            </a:r>
            <a:endParaRPr lang="ko-KR" altLang="en-US" sz="880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04" y="2405687"/>
            <a:ext cx="2355268" cy="2355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프로젝트 개요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035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pic><p:nvPicPr><p:cNvPr id="26" name="그림 25"/><p:cNvPicPr><a:picLocks noChangeAspect="1"/></p:cNvPicPr><p:nvPr/></p:nvPicPr><p:blipFill><a:blip r:embed="rId2"/><a:stretch><a:fillRect/></a:stretch></p:blipFill><p:spPr><a:xfrm><a:off x="0" y="0"/><a:ext cx="1995055" cy="6858000"/></a:xfrm><a:prstGeom prst="rect"><a:avLst/></a:prstGeom></p:spPr></p:pic><p:pic><p:nvPicPr><p:cNvPr id="11" name="그림 10"/><p:cNvPicPr><a:picLocks noChangeAspect="1"/></p:cNvPicPr><p:nvPr/></p:nvPicPr><p:blipFill><a:blip r:embed="rId3"><a:extLst><a:ext uri="{28A0092B-C50C-407E-A947-70E740481C1C}"><a14:useLocalDpi xmlns:a14="http://schemas.microsoft.com/office/drawing/2010/main" val="0"/></a:ext></a:extLst></a:blip><a:stretch><a:fillRect/></a:stretch></p:blipFill><p:spPr><a:xfrm><a:off x="6766267" y="3350180"/><a:ext cx="2523719" cy="2523719"/></a:xfrm><a:prstGeom prst="rect"><a:avLst/></a:prstGeom></p:spPr></p:pic><p:grpSp><p:nvGrpSpPr><p:cNvPr id="22" name="그룹 21"/><p:cNvGrpSpPr/><p:nvPr/></p:nvGrpSpPr><p:grpSpPr><a:xfrm rot="3910513"><a:off x="8702600" y="1231197"/><a:ext cx="4320000" cy="4859434"/><a:chOff x="662454" y="1780533"/><a:chExt cx="3057280" cy="3437837"/></a:xfrm><a:solidFill><a:schemeClr val="bg1"><a:lumMod val="95000"/></a:schemeClr></a:solidFill></p:grpSpPr><p:sp><p:nvSpPr><p:cNvPr id="23" name="타원 22"/><p:cNvSpPr/><p:nvPr/></p:nvSpPr><p:spPr><a:xfrm><a:off x="662454" y="1780533"/><a:ext cx="3057280" cy="3056211"/></a:xfrm><a:prstGeom prst="ellipse"><a:avLst/></a:prstGeom><a:grpFill/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endParaRPr lang="ko-KR" altLang="en-US"/></a:p></p:txBody></p:sp><p:sp><p:nvSpPr><p:cNvPr id="24" name="이등변 삼각형 23"/><p:cNvSpPr/><p:nvPr/></p:nvSpPr><p:spPr><a:xfrm rot="10800000"><a:off x="2232479" y="3398471"/><a:ext cx="807720" cy="1819899"/></a:xfrm><a:prstGeom prst="triangle"><a:avLst><a:gd name="adj" fmla="val 51887"/></a:avLst></a:prstGeom><a:grpFill/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endParaRPr lang="ko-KR" altLang="en-US"/></a:p></p:txBody></p:sp></p:grpSp><p:grpSp><p:nvGrpSpPr><p:cNvPr id="9" name="그룹 8"/><p:cNvGrpSpPr/><p:nvPr/></p:nvGrpSpPr><p:grpSpPr><a:xfrm rot="0"><a:off x="3407816" y="2716305"/><a:ext cx="3592229" cy="3759526"/><a:chOff x="3657905" y="990905"/><a:chExt cx="4519444" cy="4876190"/></a:xfrm></p:grpSpPr><p:pic><p:nvPicPr><p:cNvPr id="2" name="그림 1"/><p:cNvPicPr><a:picLocks noChangeAspect="1"/></p:cNvPicPr><p:nvPr/></p:nvPicPr><p:blipFill rotWithShape="1"><a:blip r:embed="rId4"/><a:stretch><a:fillRect/></a:stretch></p:blipFill><p:spPr><a:xfrm><a:off x="3657905" y="990905"/><a:ext cx="4519444" cy="4876190"/></a:xfrm><a:prstGeom prst="rect"><a:avLst/></a:prstGeom></p:spPr></p:pic><p:grpSp><p:nvGrpSpPr><p:cNvPr id="8" name="그룹 7"/><p:cNvGrpSpPr/><p:nvPr/></p:nvGrpSpPr><p:grpSpPr><a:xfrm rot="0"><a:off x="3823063" y="1789611"/><a:ext cx="4197532" cy="2462348"/><a:chOff x="609599" y="1142236"/><a:chExt cx="8606915" cy="5121403"/></a:xfrm></p:grpSpPr><p:pic><p:nvPicPr><p:cNvPr id="5" name="그림 4"/><p:cNvPicPr><a:picLocks noChangeAspect="1"/></p:cNvPicPr><p:nvPr/></p:nvPicPr><p:blipFill rotWithShape="1"><a:blip r:embed="rId5"/><a:stretch><a:fillRect/></a:stretch></p:blipFill><p:spPr><a:xfrm><a:off x="609599" y="1142236"/><a:ext cx="8606915" cy="5121403"/></a:xfrm><a:prstGeom prst="rect"><a:avLst/></a:prstGeom></p:spPr></p:pic><p:sp><p:nvSpPr><p:cNvPr id="6" name="직사각형 5"/><p:cNvSpPr/><p:nvPr/></p:nvSpPr><p:spPr><a:xfrm><a:off x="814217" y="5248850"/><a:ext cx="8197677" cy="877630"/></a:xfrm><a:prstGeom prst="rect"><a:avLst/></a:prstGeom><a:solidFill><a:schemeClr val="bg1"/></a:solidFill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endParaRPr lang="ko-KR" altLang="en-US"/></a:p></p:txBody></p:sp><p:sp><p:nvSpPr><p:cNvPr id="7" name="TextBox 6"/><p:cNvSpPr txBox="1"/><p:nvPr/></p:nvSpPr><p:spPr><a:xfrm><a:off x="814218" y="5304503"/><a:ext cx="8197678" cy="913303"/></a:xfrm><a:prstGeom prst="rect"><a:avLst/></a:prstGeom><a:noFill/></p:spPr><p:txBody><a:bodyPr wrap="square"><a:spAutoFit/></a:bodyPr><a:lstStyle/><a:p><a:pPr lvl="0" algn="ctr"><a:defRPr/></a:pPr><a:r><a:rPr lang="ko-KR" altLang="en-US" sz="1600"/><a:t>떡 하나 주면 안 잡아먹지</a:t></a:r><a:r><a:rPr lang="en-US" altLang="ko-KR" sz="1600"/><a:t>!</a:t></a:r><a:endParaRPr lang="ko-KR" altLang="en-US" sz="1600"/></a:p></p:txBody></p:sp></p:grpSp></p:grpSp><p:grpSp><p:nvGrpSpPr><p:cNvPr id="12" name="그룹 11"/><p:cNvGrpSpPr/><p:nvPr/></p:nvGrpSpPr><p:grpSpPr><a:xfrm rot="17689488" flipH="1"><a:off x="-846193" y="1130834"/><a:ext cx="4320000" cy="4859434"/><a:chOff x="662454" y="1780533"/><a:chExt cx="3057280" cy="3437837"/></a:xfrm><a:solidFill><a:schemeClr val="bg1"><a:lumMod val="95000"/></a:schemeClr></a:solidFill></p:grpSpPr><p:sp><p:nvSpPr><p:cNvPr id="13" name="타원 12"/><p:cNvSpPr/><p:nvPr/></p:nvSpPr><p:spPr><a:xfrm><a:off x="662454" y="1780533"/><a:ext cx="3057280" cy="3056211"/></a:xfrm><a:prstGeom prst="ellipse"><a:avLst/></a:prstGeom><a:grpFill/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endParaRPr lang="ko-KR" altLang="en-US"/></a:p></p:txBody></p:sp><p:sp><p:nvSpPr><p:cNvPr id="14" name="이등변 삼각형 13"/><p:cNvSpPr/><p:nvPr/></p:nvSpPr><p:spPr><a:xfrm rot="10800000"><a:off x="2232479" y="3398471"/><a:ext cx="807720" cy="1819899"/></a:xfrm><a:prstGeom prst="triangle"><a:avLst><a:gd name="adj" fmla="val 51887"/></a:avLst></a:prstGeom><a:grpFill/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lvl="0" algn="ctr"><a:defRPr/></a:pPr><a:endParaRPr lang="ko-KR" altLang="en-US"/></a:p></p:txBody></p:sp></p:grpSp>p:stCondLst><p:childTnLst><p:par><p:cTn id="5" presetID="1" presetClass="entr" presetSubtype="0" fill="hold" nodeType="clickEffect"><p:stCondLst><p:cond delay="0"/></p:stCondLst><p:childTnLst><p:set><p:cBhvr><p:cTn id="6" dur="1" fill="hold"><p:stCondLst><p:cond delay="0"/></p:stCondLst></p:cTn><p:tgtEl><p:spTgt spid="11"/></p:tgtEl><p:attrNameLst><p:attrName>style.visibility</p:attrName></p:attrNameLst></p:cBhvr><p:to><p:strVal val="visible"/></p:to></p:set></p:childTnLst></p:cTn></p:par><p:par><p:cTn id="7" presetID="1" presetClass="entr" presetSubtype="0" fill="hold" grpId="0" nodeType="withEffect"><p:stCondLst><p:cond delay="0"/></p:stCondLst><p:childTnLst><p:set><p:cBhvr><p:cTn id="8" dur="1" fill="hold"><p:stCondLst><p:cond delay="0"/></p:stCondLst></p:cTn><p:tgtEl><p:spTgt spid="9"/></p:tgtEl><p:attrNameLst><p:attrName>style.visibility</p:attrName></p:attrNameLst></p:cBhvr><p:to><p:strVal val="visible"/></p:to></p:set></p:childTnLst></p:cTn></p:par><p:par><p:cTn id="9" presetID="1" presetClass="entr" presetSubtype="0" fill="hold" grpId="1" nodeType="withEffect"><p:stCondLst><p:cond delay="0"/></p:stCondLst><p:childTnLst><p:set><p:cBhvr><p:cTn id="10" dur="1" fill="hold"><p:stCondLst><p:cond delay="0"/></p:stCondLst></p:cTn><p:tgtEl><p:spTgt spid="29"/></p:tgtEl><p:attrNameLst><p:attrName>style.visibility</p:attrName></p:attrNameLst></p:cBhvr><p:to><p:strVal val="visible"/></p:to></p:set></p:childTnLst></p:cTn></p:par><p:par><p:cTn id="11" presetID="1" presetClass="entr" presetSubtype="0" fill="hold" nodeType="withEffect"><p:stCondLst><p:cond delay="0"/></p:stCondLst><p:childTnLst><p:set><p:cBhvr><p:cTn id="12" dur="1" fill="hold"><p:stCondLst><p:cond delay="0"/></p:stCondLst></p:cTn><p:tgtEl><p:spTgt spid="3"/></p:tgtEl><p:attrNameLst><p:attrName>style.visibility</p:attrName></p:attrNameLst></p:cBhvr><p:to><p:strVal val="visible"/></p:to></p:set></p:childTnLst></p:cTn></p:par></p:childTnLst></p:cTn></p:par></p:childTnLst></p:cTn></p:par><p:par><p:cTn id="13" fill="hold"><p:stCondLst><p:cond delay="indefinite"/></p:stCondLst><p:childTnLst><p:par><p:cTn id="14" fill="hold"><p:stCondLst><p:cond delay="0"/></p:stCondLst><p:childTnLst><p:par><p:cTn id="15" presetID="1" presetClass="entr" presetSubtype="0" fill="hold" grpId="2" nodeType="clickEffect"><p:stCondLst><p:cond delay="0"/></p:stCondLst><p:childTnLst><p:set><p:cBhvr><p:cTn id="16" dur="1" fill="hold"><p:stCondLst><p:cond delay="0"/></p:stCondLst></p:cTn><p:tgtEl><p:spTgt spid="12"/></p:tgtEl><p:attrNameLst><p:attrName>style.visibility</p:attrName></p:attrNameLst></p:cBhvr><p:to><p:strVal val="visible"/></p:to></p:set></p:childTnLst></p:cTn></p:par><p:par><p:cTn id="17" presetID="1" presetClass="entr" presetSubtype="0" fill="hold" grpId="3" nodeType="withEffect"><p:stCondLst><p:cond delay="0"/></p:stCondLst><p:childTnLst><p:set><p:cBhvr><p:cTn id="18" dur="1" fill="hold"><p:stCondLst><p:cond delay="0"/></p:stCondLst></p:cTn><p:tgtEl><p:spTgt spid="27"/></p:tgtEl><p:attrNameLst><p:attrName>style.visibility</p:attrName></p:attrNameLst></p:cBhvr><p:to><p:strVal val="visible"/></p:to></p:set></p:childTnLst></p:cTn></p:par></p:childTnLst></p:cTn></p:par></p:childTnLst></p:cTn></p:par><p:par><p:cTn id="19" fill="hold"><p:stCondLst><p:cond delay="indefinite"/></p:stCondLst><p:childTnLst><p:par><p:cTn id="20" fill="hold"><p:stCondLst><p:cond delay="0"/></p:stCondLst><p:childTnLst><p:par><p:cTn id="21" presetID="1" presetClass="entr" presetSubtype="0" fill="hold" grpId="4" nodeType="clickEffect"><p:stCondLst><p:cond delay="0"/></p:stCondLst><p:childTnLst><p:set><p:cBhvr><p:cTn id="22" dur="1" fill="hold"><p:stCondLst><p:cond delay="0"/></p:stCondLst></p:cTn><p:tgtEl><p:spTgt spid="30"/></p:tgtEl><p:attrNameLst><p:attrName>style.visibility</p:attrName></p:attrNameLst></p:cBhvr><p:to><p:strVal val="visible"/></p:to></p:set></p:childTnLst></p:cTn></p:par><p:par><p:cTn id="23" presetID="1" presetClass="entr" presetSubtype="0" fill="hold" nodeType="withEffect"><p:stCondLst><p:cond delay="0"/></p:stCondLst><p:childTnLst><p:set><p:cBhvr><p:cTn id="24" dur="1" fill="hold"><p:stCondLst><p:cond delay="0"/></p:stCondLst></p:cTn><p:tgtEl><p:spTgt spid="31"/></p:tgtEl><p:attrNameLst><p:attrName>style.visibility</p:attrName></p:attrNameLst></p:cBhvr><p:to><p:strVal val="visible"/></p:to></p:set></p:childTnLst></p:cTn></p:par></p:childTnLst></p:cTn></p:par></p:childTnLst></p:cTn></p:par><p:par><p:cTn id="25" fill="hold"><p:stCondLst><p:cond delay="indefinite"/></p:stCondLst><p:childTnLst><p:par><p:cTn id="26" fill="hold"><p:stCondLst><p:cond delay="0"/></p:stCondLst><p:childTnLst><p:par><p:cTn id="27" presetID="1" presetClass="entr" presetSubtype="0" fill="hold" grpId="5" nodeType="clickEffect"><p:stCondLst><p:cond delay="0"/></p:stCondLst><p:childTnLst><p:set><p:cBhvr><p:cTn id="28" dur="1" fill="hold"><p:stCondLst><p:cond delay="0"/></p:stCondLst></p:cTn><p:tgtEl><p:spTgt spid="22"/></p:tgtEl><p:attrNameLst><p:attrName>style.visibility</p:attrName></p:attrNameLst></p:cBhvr><p:to><p:strVal val="visible"/></p:to></p:set></p:childTnLst></p:cTn></p:par><p:par><p:cTn id="29" presetID="1" presetClass="entr" presetSubtype="0" fill="hold" grpId="6" nodeType="withEffect"><p:stCondLst><p:cond delay="0"/></p:stCondLst><p:childTnLst><p:set><p:cBhvr><p:cTn id="30" dur="1" fill="hold"><p:stCondLst><p:cond delay="0"/></p:stCondLst></p:cTn><p:tgtEl><p:spTgt spid="28"/></p:tgtEl><p:attrNameLst><p:attrName>style.visibility</p:attrName></p:attrNameLst></p:cBhvr><p:to><p:strVal val="visible"/></p:to></p:set></p:childTnLst></p:cTn></p:par><p:par><p:cTn id="31" presetID="1" presetClass="entr" presetSubtype="0" fill="hold" grpId="7" nodeType="withEffect"><p:stCondLst><p:cond delay="0"/></p:stCondLst><p:childTnLst><p:set><p:cBhvr><p:cTn id="32" dur="1" fill="hold"><p:stCondLst><p:cond delay="0"/></p:stCondLst></p:cTn><p:tgtEl><p:spTgt spid="32"/></p:tgtEl><p:attrNameLst><p:attrName>style.visibility</p:attrName></p:attrNameLst></p:cBhvr><p:to><p:strVal val="visible"/></p:to></p:set></p:childTnLst></p:cTn></p:par></p:childTnLst></p:cTn></p:par></p:childTnLst></p:cTn></p:par></p:childTnLst></p:cTn><p:prevCondLst><p:cond evt="onPrev" delay="0</p:spTree><p:extLst><p:ext uri="{BB962C8B-B14F-4D97-AF65-F5344CB8AC3E}"><p14:creationId xmlns:p14="http://schemas.microsoft.com/office/powerpoint/2010/main" val="2050525880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1" presetClass="entr" presetSubtype="0" fill="hold" nodeType="clickEffect"><p:stCondLst><p:cond delay="0"/></p:stCondLst><p:childTnLst><p:set><p:cBhvr><p:cTn id="6" dur="1" fill="hold"><p:stCondLst><p:cond delay="0"/></p:stCondLst></p:cTn><p:tgtEl><p:spTgt spid="11"/></p:tgtEl><p:attrNameLst><p:attrName>style.visibility</p:attrName></p:attrNameLst></p:cBhvr><p:to><p:strVal val="visible"/></p:to></p:set></p:childTnLst></p:cTn></p:par><p:par><p:cTn id="7" presetID="1" presetClass="entr" presetSubtype="0" fill="hold" grpId="0" nodeType="withEffect"><p:stCondLst><p:cond delay="0"/></p:stCondLst><p:childTnLst><p:set><p:cBhvr><p:cTn id="8" dur="1" fill="hold"><p:stCondLst><p:cond delay="0"/></p:stCondLst></p:cTn><p:tgtEl><p:spTgt spid="9"/></p:tgtEl><p:attrNameLst><p:attrName>style.visibility</p:attrName></p:attrNameLst></p:cBhvr><p:to><p:strVal val="visible"/></p:to></p:set></p:childTnLst></p:cTn></p:par><p:par><p:cTn id="9" presetID="1" presetClass="entr" presetSubtype="0" fill="hold" grpId="1" nodeType="withEffect"><p:stCondLst><p:cond delay="0"/></p:stCondLst><p:childTnLst><p:set><p:cBhvr><p:cTn id="10" dur="1" fill="hold"><p:stCondLst><p:cond delay="0"/></p:stCondLst></p:cTn><p:tgtEl><p:spTgt spid="29"/></p:tgtEl><p:attrNameLst><p:attrName>style.visibility</p:attrName></p:attrNameLst></p:cBhvr><p:to><p:strVal val="visible"/></p:to></p:set></p:childTnLst></p:cTn></p:par><p:par><p:cTn id="11" presetID="1" presetClass="entr" presetSubtype="0" fill="hold" nodeType="withEffect"><p:stCondLst><p:cond delay="0"/></p:stCondLst><p:childTnLst><p:set><p:cBhvr><p:cTn id="12" dur="1" fill="hold"><p:stCondLst><p:cond delay="0"/></p:stCondLst></p:cTn><p:tgtEl><p:spTgt spid="3"/></p:tgtEl><p:attrNameLst><p:attrName>style.visibility</p:attrName></p:attrNameLst></p:cBhvr><p:to><p:strVal val="visible"/></p:to></p:set></p:childTnLst></p:cTn></p:par></p:childTnLst></p:cTn></p:par></p:childTnLst></p:cTn></p:par><p:par><p:cTn id="13" fill="hold"><p:stCondLst><p:cond delay="indefinite"/></p:stCondLst><p:childTnLst><p:par><p:cTn id="14" fill="hold"><p:stCondLst><p:cond delay="0"/></p:stCondLst><p:childTnLst><p:par><p:cTn id="15" presetID="1" presetClass="entr" presetSubtype="0" fill="hold" grpId="2" nodeType="clickEffect"><p:stCondLst><p:cond delay="0"/></p:stCondLst><p:childTnLst><p:set><p:cBhvr><p:cTn id="16" dur="1" fill="hold"><p:stCondLst><p:cond delay="0"/></p:stCondLst></p:cTn><p:tgtEl><p:spTgt spid="12"/></p:tgtEl><p:attrNameLst><p:attrName>style.visibility</p:attrName></p:attrNameLst></p:cBhvr><p:to><p:strVal val="visible"/></p:to></p:set></p:childTnLst></p:cTn></p:par><p:par><p:cTn id="17" presetID="1" presetClass="entr" presetSubtype="0" fill="hold" grpId="3" nodeType="withEffect"><p:stCondLst><p:cond delay="0"/></p:stCondLst><p:childTnLst><p:set><p:cBhvr><p:cTn id="18" dur="1" fill="hold"><p:stCondLst><p:cond delay="0"/></p:stCondLst></p:cTn><p:tgtEl><p:spTgt spid="27"/></p:tgtEl><p:attrNameLst><p:attrName>style.visibility</p:attrName></p:attrNameLst></p:cBhvr><p:to><p:strVal val="visible"/></p:to></p:set></p:childTnLst></p:cTn></p:par></p:childTnLst></p:cTn></p:par></p:childTnLst></p:cTn></p:par><p:par><p:cTn id="19" fill="hold"><p:stCondLst><p:cond delay="indefinite"/></p:stCondLst><p:childTnLst><p:par><p:cTn id="20" fill="hold"><p:stCondLst><p:cond delay="0"/></p:stCondLst><p:childTnLst><p:par><p:cTn id="21" presetID="1" presetClass="entr" presetSubtype="0" fill="hold" grpId="4" nodeType="clickEffect"><p:stCondLst><p:cond delay="0"/></p:stCondLst><p:childTnLst><p:set><p:cBhvr><p:cTn id="22" dur="1" fill="hold"><p:stCondLst><p:cond delay="0"/></p:stCondLst></p:cTn><p:tgtEl><p:spTgt spid="30"/></p:tgtEl><p:attrNameLst><p:attrName>style.visibility</p:attrName></p:attrNameLst></p:cBhvr><p:to><p:strVal val="visible"/></p:to></p:set></p:childTnLst></p:cTn></p:par><p:par><p:cTn id="23" presetID="1" presetClass="entr" presetSubtype="0" fill="hold" nodeType="withEffect"><p:stCondLst><p:cond delay="0"/></p:stCondLst><p:childTnLst><p:set><p:cBhvr><p:cTn id="24" dur="1" fill="hold"><p:stCondLst><p:cond delay="0"/></p:stCondLst></p:cTn><p:tgtEl><p:spTgt spid="31"/></p:tgtEl><p:attrNameLst><p:attrName>style.visibility</p:attrName></p:attrNameLst></p:cBhvr><p:to><p:strVal val="visible"/></p:to></p:set></p:childTnLst></p:cTn></p:par></p:childTnLst></p:cTn></p:par></p:childTnLst></p:cTn></p:par><p:par><p:cTn id="25" fill="hold"><p:stCondLst><p:cond delay="indefinite"/></p:stCondLst><p:childTnLst><p:par><p:cTn id="26" fill="hold"><p:stCondLst><p:cond delay="0"/></p:stCondLst><p:childTnLst><p:par><p:cTn id="27" presetID="1" presetClass="entr" presetSubtype="0" fill="hold" grpId="5" nodeType="clickEffect"><p:stCondLst><p:cond delay="0"/></p:stCondLst><p:childTnLst><p:set><p:cBhvr><p:cTn id="28" dur="1" fill="hold"><p:stCondLst><p:cond delay="0"/></p:stCondLst></p:cTn><p:tgtEl><p:spTgt spid="22"/></p:tgtEl><p:attrNameLst><p:attrName>style.visibility</p:attrName></p:attrNameLst></p:cBhvr><p:to><p:strVal val="visible"/></p:to></p:set></p:childTnLst></p:cTn></p:par><p:par><p:cTn id="29" presetID="1" presetClass="entr" presetSubtype="0" fill="hold" grpId="6" nodeType="withEffect"><p:stCondLst><p:cond delay="0"/></p:stCondLst><p:childTnLst><p:set><p:cBhvr><p:cTn id="30" dur="1" fill="hold"><p:stCondLst><p:cond delay="0"/></p:stCondLst></p:cTn><p:tgtEl><p:spTgt spid="28"/></p:tgtEl><p:attrNameLst><p:attrName>style.visibility</p:attrName></p:attrNameLst></p:cBhvr><p:to><p:strVal val="visible"/></p:to></p:set></p:childTnLst></p:cTn></p:par><p:par><p:cTn id="31" presetID="1" presetClass="entr" presetSubtype="0" fill="hold" grpId="7" nodeType="withEffect"><p:stCondLst><p:cond delay="0"/></p:stCondLst><p:childTnLst><p:set><p:cBhvr><p:cTn id="32" dur="1" fill="hold"><p:stCondLst><p:cond delay="0"/></p:stCondLst></p:cTn><p:tgtEl><p:spTgt spid="32"/></p:tgtEl><p:attrNameLst><p:attrName>style.visibility</p:attrName></p:attrNameLst></p:cBhvr><p:to><p:strVal val="visible"/></p:to></p:set></p:childTnLst></p:cTn></p:par></p:childTnLst></p:cTn></p:par></p:childTnLst></p:cTn></p:par></p:childTnLst></p:cTn><p:prevCondLst><p:cond evt="onPrev" delay="0"><p:tgtEl><p:sldTgt/></p:tgtEl></p:cond></p:prevCondLst><p:nextCondLst><p:cond evt="onNext" delay="0"><p:tgtEl><p:sldTgt/></p:tgtEl></p:cond></p:nextCondLst></p:seq></p:childTnLst></p:cTn></p:par></p:tnLst><p:bldLst><p:bldP spid="9" grpId="0" animBg="1"/><p:bldP spid="29" grpId="1" animBg="1"/><p:bldP spid="12" grpId="2" animBg="1"/><p:bldP spid="27" grpId="3" animBg="1"/><p:bldP spid="30" grpId="4" animBg="1"/><p:bldP spid="22" grpId="5" animBg="1"/><p:bldP spid="28" grpId="6" animBg="1"/><p:bldP spid="32" grpId="7" animBg="1"/></p:bldLst></p:timing>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494</ep:Words>
  <ep:PresentationFormat>와이드스크린</ep:PresentationFormat>
  <ep:Paragraphs>171</ep:Paragraphs>
  <ep:Slides>37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ep:HeadingPairs>
  <ep:TitlesOfParts>
    <vt:vector size="39" baseType="lpstr"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2023-01-26T02:04:26.000</dcterms:created>
  <dc:creator>multicampus</dc:creator>
  <cp:lastModifiedBy>yubee</cp:lastModifiedBy>
  <dcterms:modified xsi:type="dcterms:W3CDTF">2023-01-26T14:41:22.946</dcterms:modified>
  <cp:revision>154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